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78" r:id="rId2"/>
    <p:sldId id="479" r:id="rId3"/>
    <p:sldId id="499" r:id="rId4"/>
    <p:sldId id="480" r:id="rId5"/>
    <p:sldId id="500" r:id="rId6"/>
    <p:sldId id="489" r:id="rId7"/>
    <p:sldId id="488" r:id="rId8"/>
    <p:sldId id="487" r:id="rId9"/>
    <p:sldId id="501" r:id="rId10"/>
    <p:sldId id="485" r:id="rId11"/>
    <p:sldId id="570" r:id="rId12"/>
    <p:sldId id="572" r:id="rId13"/>
    <p:sldId id="502" r:id="rId14"/>
    <p:sldId id="503" r:id="rId15"/>
    <p:sldId id="504" r:id="rId16"/>
    <p:sldId id="505" r:id="rId17"/>
    <p:sldId id="506" r:id="rId18"/>
    <p:sldId id="540" r:id="rId19"/>
    <p:sldId id="537" r:id="rId20"/>
    <p:sldId id="541" r:id="rId21"/>
    <p:sldId id="538" r:id="rId22"/>
    <p:sldId id="50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FD1C34-8F08-4903-9DB6-7EB72C2065F7}">
          <p14:sldIdLst>
            <p14:sldId id="478"/>
            <p14:sldId id="479"/>
            <p14:sldId id="499"/>
            <p14:sldId id="480"/>
            <p14:sldId id="500"/>
            <p14:sldId id="489"/>
            <p14:sldId id="488"/>
            <p14:sldId id="487"/>
            <p14:sldId id="501"/>
            <p14:sldId id="485"/>
            <p14:sldId id="570"/>
            <p14:sldId id="572"/>
            <p14:sldId id="502"/>
            <p14:sldId id="503"/>
            <p14:sldId id="504"/>
            <p14:sldId id="505"/>
            <p14:sldId id="506"/>
            <p14:sldId id="540"/>
            <p14:sldId id="537"/>
            <p14:sldId id="541"/>
            <p14:sldId id="538"/>
            <p14:sldId id="507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D Design" initials="GD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4B"/>
    <a:srgbClr val="BDA30E"/>
    <a:srgbClr val="99850B"/>
    <a:srgbClr val="1B212B"/>
    <a:srgbClr val="24B99B"/>
    <a:srgbClr val="2A3442"/>
    <a:srgbClr val="1B8974"/>
    <a:srgbClr val="45DBBE"/>
    <a:srgbClr val="22AE93"/>
    <a:srgbClr val="D2A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4" autoAdjust="0"/>
    <p:restoredTop sz="94386" autoAdjust="0"/>
  </p:normalViewPr>
  <p:slideViewPr>
    <p:cSldViewPr snapToGrid="0">
      <p:cViewPr>
        <p:scale>
          <a:sx n="76" d="100"/>
          <a:sy n="76" d="100"/>
        </p:scale>
        <p:origin x="-31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8A79DF1-F6F3-4C7A-B999-061899A6FE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6663E1-9CBE-4871-B9ED-0057BB589F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4347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7CC0C-1C80-47D1-BF0A-6074C3817624}" type="datetimeFigureOut">
              <a:rPr lang="en-ID" smtClean="0"/>
              <a:t>10/1/2021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49EF7-E82C-4276-9101-E06CBF5FBD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603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52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1E86CB8C-6D70-4BA5-BD27-433BE308472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5800" y="1038225"/>
            <a:ext cx="5410200" cy="47815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418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xmlns="" id="{D02F4483-D40E-4AAD-9874-7B8639782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43698" y="1847849"/>
            <a:ext cx="3595688" cy="2162175"/>
          </a:xfrm>
          <a:prstGeom prst="roundRect">
            <a:avLst>
              <a:gd name="adj" fmla="val 3786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109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="" id="{8D51EE10-41A4-4F33-A07B-F40BBA2204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4330" y="1233425"/>
            <a:ext cx="2231716" cy="4391149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C847AC0A-8730-4354-A24E-E9940C84B4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48175" y="3181351"/>
            <a:ext cx="4467225" cy="2247900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2511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8475007-5D38-44E4-A474-5449603402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25612" y="1123949"/>
            <a:ext cx="2319338" cy="4562475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038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220BB39-E762-4E17-B6C4-05914D8058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48539" y="2"/>
            <a:ext cx="8694922" cy="6857996"/>
          </a:xfrm>
          <a:custGeom>
            <a:avLst/>
            <a:gdLst>
              <a:gd name="connsiteX0" fmla="*/ 2821319 w 8694922"/>
              <a:gd name="connsiteY0" fmla="*/ 1441449 h 6857996"/>
              <a:gd name="connsiteX1" fmla="*/ 1827544 w 8694922"/>
              <a:gd name="connsiteY1" fmla="*/ 3428998 h 6857996"/>
              <a:gd name="connsiteX2" fmla="*/ 2821319 w 8694922"/>
              <a:gd name="connsiteY2" fmla="*/ 5416547 h 6857996"/>
              <a:gd name="connsiteX3" fmla="*/ 5873603 w 8694922"/>
              <a:gd name="connsiteY3" fmla="*/ 5416547 h 6857996"/>
              <a:gd name="connsiteX4" fmla="*/ 6867378 w 8694922"/>
              <a:gd name="connsiteY4" fmla="*/ 3428998 h 6857996"/>
              <a:gd name="connsiteX5" fmla="*/ 5873603 w 8694922"/>
              <a:gd name="connsiteY5" fmla="*/ 1441449 h 6857996"/>
              <a:gd name="connsiteX6" fmla="*/ 1714500 w 8694922"/>
              <a:gd name="connsiteY6" fmla="*/ 0 h 6857996"/>
              <a:gd name="connsiteX7" fmla="*/ 6980422 w 8694922"/>
              <a:gd name="connsiteY7" fmla="*/ 0 h 6857996"/>
              <a:gd name="connsiteX8" fmla="*/ 8694922 w 8694922"/>
              <a:gd name="connsiteY8" fmla="*/ 3428998 h 6857996"/>
              <a:gd name="connsiteX9" fmla="*/ 6980422 w 8694922"/>
              <a:gd name="connsiteY9" fmla="*/ 6857996 h 6857996"/>
              <a:gd name="connsiteX10" fmla="*/ 1714500 w 8694922"/>
              <a:gd name="connsiteY10" fmla="*/ 6857996 h 6857996"/>
              <a:gd name="connsiteX11" fmla="*/ 0 w 8694922"/>
              <a:gd name="connsiteY11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94922" h="6857996">
                <a:moveTo>
                  <a:pt x="2821319" y="1441449"/>
                </a:moveTo>
                <a:lnTo>
                  <a:pt x="1827544" y="3428998"/>
                </a:lnTo>
                <a:lnTo>
                  <a:pt x="2821319" y="5416547"/>
                </a:lnTo>
                <a:lnTo>
                  <a:pt x="5873603" y="5416547"/>
                </a:lnTo>
                <a:lnTo>
                  <a:pt x="6867378" y="3428998"/>
                </a:lnTo>
                <a:lnTo>
                  <a:pt x="5873603" y="1441449"/>
                </a:lnTo>
                <a:close/>
                <a:moveTo>
                  <a:pt x="1714500" y="0"/>
                </a:moveTo>
                <a:lnTo>
                  <a:pt x="6980422" y="0"/>
                </a:lnTo>
                <a:lnTo>
                  <a:pt x="8694922" y="3428998"/>
                </a:lnTo>
                <a:lnTo>
                  <a:pt x="6980422" y="6857996"/>
                </a:lnTo>
                <a:lnTo>
                  <a:pt x="1714500" y="6857996"/>
                </a:lnTo>
                <a:lnTo>
                  <a:pt x="0" y="3428998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8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B624A60-842C-4B97-940F-8149EE446D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924" y="311944"/>
            <a:ext cx="4895851" cy="6234112"/>
          </a:xfrm>
          <a:custGeom>
            <a:avLst/>
            <a:gdLst>
              <a:gd name="connsiteX0" fmla="*/ 2702609 w 4895851"/>
              <a:gd name="connsiteY0" fmla="*/ 4260056 h 6234112"/>
              <a:gd name="connsiteX1" fmla="*/ 4707842 w 4895851"/>
              <a:gd name="connsiteY1" fmla="*/ 4260056 h 6234112"/>
              <a:gd name="connsiteX2" fmla="*/ 4895851 w 4895851"/>
              <a:gd name="connsiteY2" fmla="*/ 4448065 h 6234112"/>
              <a:gd name="connsiteX3" fmla="*/ 4895851 w 4895851"/>
              <a:gd name="connsiteY3" fmla="*/ 6046103 h 6234112"/>
              <a:gd name="connsiteX4" fmla="*/ 4707842 w 4895851"/>
              <a:gd name="connsiteY4" fmla="*/ 6234112 h 6234112"/>
              <a:gd name="connsiteX5" fmla="*/ 2702609 w 4895851"/>
              <a:gd name="connsiteY5" fmla="*/ 6234112 h 6234112"/>
              <a:gd name="connsiteX6" fmla="*/ 2514600 w 4895851"/>
              <a:gd name="connsiteY6" fmla="*/ 6046103 h 6234112"/>
              <a:gd name="connsiteX7" fmla="*/ 2514600 w 4895851"/>
              <a:gd name="connsiteY7" fmla="*/ 4448065 h 6234112"/>
              <a:gd name="connsiteX8" fmla="*/ 2702609 w 4895851"/>
              <a:gd name="connsiteY8" fmla="*/ 4260056 h 6234112"/>
              <a:gd name="connsiteX9" fmla="*/ 226790 w 4895851"/>
              <a:gd name="connsiteY9" fmla="*/ 390525 h 6234112"/>
              <a:gd name="connsiteX10" fmla="*/ 2154461 w 4895851"/>
              <a:gd name="connsiteY10" fmla="*/ 390525 h 6234112"/>
              <a:gd name="connsiteX11" fmla="*/ 2381251 w 4895851"/>
              <a:gd name="connsiteY11" fmla="*/ 617315 h 6234112"/>
              <a:gd name="connsiteX12" fmla="*/ 2381251 w 4895851"/>
              <a:gd name="connsiteY12" fmla="*/ 5616797 h 6234112"/>
              <a:gd name="connsiteX13" fmla="*/ 2154461 w 4895851"/>
              <a:gd name="connsiteY13" fmla="*/ 5843587 h 6234112"/>
              <a:gd name="connsiteX14" fmla="*/ 226790 w 4895851"/>
              <a:gd name="connsiteY14" fmla="*/ 5843587 h 6234112"/>
              <a:gd name="connsiteX15" fmla="*/ 0 w 4895851"/>
              <a:gd name="connsiteY15" fmla="*/ 5616797 h 6234112"/>
              <a:gd name="connsiteX16" fmla="*/ 0 w 4895851"/>
              <a:gd name="connsiteY16" fmla="*/ 617315 h 6234112"/>
              <a:gd name="connsiteX17" fmla="*/ 226790 w 4895851"/>
              <a:gd name="connsiteY17" fmla="*/ 390525 h 6234112"/>
              <a:gd name="connsiteX18" fmla="*/ 2741390 w 4895851"/>
              <a:gd name="connsiteY18" fmla="*/ 0 h 6234112"/>
              <a:gd name="connsiteX19" fmla="*/ 4669061 w 4895851"/>
              <a:gd name="connsiteY19" fmla="*/ 0 h 6234112"/>
              <a:gd name="connsiteX20" fmla="*/ 4895851 w 4895851"/>
              <a:gd name="connsiteY20" fmla="*/ 226790 h 6234112"/>
              <a:gd name="connsiteX21" fmla="*/ 4895851 w 4895851"/>
              <a:gd name="connsiteY21" fmla="*/ 3899916 h 6234112"/>
              <a:gd name="connsiteX22" fmla="*/ 4669061 w 4895851"/>
              <a:gd name="connsiteY22" fmla="*/ 4126706 h 6234112"/>
              <a:gd name="connsiteX23" fmla="*/ 2741390 w 4895851"/>
              <a:gd name="connsiteY23" fmla="*/ 4126706 h 6234112"/>
              <a:gd name="connsiteX24" fmla="*/ 2514600 w 4895851"/>
              <a:gd name="connsiteY24" fmla="*/ 3899916 h 6234112"/>
              <a:gd name="connsiteX25" fmla="*/ 2514600 w 4895851"/>
              <a:gd name="connsiteY25" fmla="*/ 226790 h 6234112"/>
              <a:gd name="connsiteX26" fmla="*/ 2741390 w 4895851"/>
              <a:gd name="connsiteY26" fmla="*/ 0 h 623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95851" h="6234112">
                <a:moveTo>
                  <a:pt x="2702609" y="4260056"/>
                </a:moveTo>
                <a:lnTo>
                  <a:pt x="4707842" y="4260056"/>
                </a:lnTo>
                <a:cubicBezTo>
                  <a:pt x="4811677" y="4260056"/>
                  <a:pt x="4895851" y="4344230"/>
                  <a:pt x="4895851" y="4448065"/>
                </a:cubicBezTo>
                <a:lnTo>
                  <a:pt x="4895851" y="6046103"/>
                </a:lnTo>
                <a:cubicBezTo>
                  <a:pt x="4895851" y="6149938"/>
                  <a:pt x="4811677" y="6234112"/>
                  <a:pt x="4707842" y="6234112"/>
                </a:cubicBezTo>
                <a:lnTo>
                  <a:pt x="2702609" y="6234112"/>
                </a:lnTo>
                <a:cubicBezTo>
                  <a:pt x="2598774" y="6234112"/>
                  <a:pt x="2514600" y="6149938"/>
                  <a:pt x="2514600" y="6046103"/>
                </a:cubicBezTo>
                <a:lnTo>
                  <a:pt x="2514600" y="4448065"/>
                </a:lnTo>
                <a:cubicBezTo>
                  <a:pt x="2514600" y="4344230"/>
                  <a:pt x="2598774" y="4260056"/>
                  <a:pt x="2702609" y="4260056"/>
                </a:cubicBezTo>
                <a:close/>
                <a:moveTo>
                  <a:pt x="226790" y="390525"/>
                </a:moveTo>
                <a:lnTo>
                  <a:pt x="2154461" y="390525"/>
                </a:lnTo>
                <a:cubicBezTo>
                  <a:pt x="2279714" y="390525"/>
                  <a:pt x="2381251" y="492062"/>
                  <a:pt x="2381251" y="617315"/>
                </a:cubicBezTo>
                <a:lnTo>
                  <a:pt x="2381251" y="5616797"/>
                </a:lnTo>
                <a:cubicBezTo>
                  <a:pt x="2381251" y="5742050"/>
                  <a:pt x="2279714" y="5843587"/>
                  <a:pt x="2154461" y="5843587"/>
                </a:cubicBezTo>
                <a:lnTo>
                  <a:pt x="226790" y="5843587"/>
                </a:lnTo>
                <a:cubicBezTo>
                  <a:pt x="101537" y="5843587"/>
                  <a:pt x="0" y="5742050"/>
                  <a:pt x="0" y="5616797"/>
                </a:cubicBezTo>
                <a:lnTo>
                  <a:pt x="0" y="617315"/>
                </a:lnTo>
                <a:cubicBezTo>
                  <a:pt x="0" y="492062"/>
                  <a:pt x="101537" y="390525"/>
                  <a:pt x="226790" y="390525"/>
                </a:cubicBezTo>
                <a:close/>
                <a:moveTo>
                  <a:pt x="2741390" y="0"/>
                </a:moveTo>
                <a:lnTo>
                  <a:pt x="4669061" y="0"/>
                </a:lnTo>
                <a:cubicBezTo>
                  <a:pt x="4794314" y="0"/>
                  <a:pt x="4895851" y="101537"/>
                  <a:pt x="4895851" y="226790"/>
                </a:cubicBezTo>
                <a:lnTo>
                  <a:pt x="4895851" y="3899916"/>
                </a:lnTo>
                <a:cubicBezTo>
                  <a:pt x="4895851" y="4025169"/>
                  <a:pt x="4794314" y="4126706"/>
                  <a:pt x="4669061" y="4126706"/>
                </a:cubicBezTo>
                <a:lnTo>
                  <a:pt x="2741390" y="4126706"/>
                </a:lnTo>
                <a:cubicBezTo>
                  <a:pt x="2616137" y="4126706"/>
                  <a:pt x="2514600" y="4025169"/>
                  <a:pt x="2514600" y="3899916"/>
                </a:cubicBezTo>
                <a:lnTo>
                  <a:pt x="2514600" y="226790"/>
                </a:lnTo>
                <a:cubicBezTo>
                  <a:pt x="2514600" y="101537"/>
                  <a:pt x="2616137" y="0"/>
                  <a:pt x="274139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4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EE0C536-BC56-44D8-887C-24A801E2E2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3799" y="1504950"/>
            <a:ext cx="2838451" cy="4357687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xmlns="" id="{9C0DC9C6-DBBA-4128-8BDC-6ACCCCE7BC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374" y="1504950"/>
            <a:ext cx="2838451" cy="4357687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6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8A15C4-12FD-4EB0-8B3D-70473BD0AA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77250" y="738939"/>
            <a:ext cx="2838450" cy="2998871"/>
          </a:xfrm>
          <a:prstGeom prst="roundRect">
            <a:avLst>
              <a:gd name="adj" fmla="val 999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3008B88-BD6A-420D-A123-B3A0C0388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5425" y="738939"/>
            <a:ext cx="2838450" cy="2998871"/>
          </a:xfrm>
          <a:prstGeom prst="roundRect">
            <a:avLst>
              <a:gd name="adj" fmla="val 999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6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C3C7DE4D-996F-419C-AA24-6275D7B4CF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6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3F6425-E254-42DF-8CEE-05AD77A74D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6924" y="981075"/>
            <a:ext cx="5400675" cy="48958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810356B-B2C1-4AE3-B0DE-843FF75BDD1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3877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BD4C780A-FEA2-4BC7-A31C-26FB87A5A46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362326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5BD92314-46D6-4570-9834-6E31FB70E8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00775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0669C55B-B876-460F-B07B-DE6BB78EB7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039224" y="2085974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271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5223FDD9-D6F7-4B73-8C01-A0EABA4736E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72300" y="0"/>
            <a:ext cx="52197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54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73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916" r:id="rId2"/>
    <p:sldLayoutId id="2147483897" r:id="rId3"/>
    <p:sldLayoutId id="2147483867" r:id="rId4"/>
    <p:sldLayoutId id="2147483907" r:id="rId5"/>
    <p:sldLayoutId id="2147483908" r:id="rId6"/>
    <p:sldLayoutId id="2147483891" r:id="rId7"/>
    <p:sldLayoutId id="2147483884" r:id="rId8"/>
    <p:sldLayoutId id="2147483902" r:id="rId9"/>
    <p:sldLayoutId id="2147483894" r:id="rId10"/>
    <p:sldLayoutId id="2147483821" r:id="rId11"/>
    <p:sldLayoutId id="2147483838" r:id="rId12"/>
    <p:sldLayoutId id="21474839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2098" y="5787025"/>
            <a:ext cx="11717884" cy="789140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                                                                موسسه آموزش گردشگری الماس آبی جنوب</a:t>
            </a:r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									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06886" y="1705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a-IR" altLang="en-US" sz="4000" b="1" dirty="0" smtClean="0">
                <a:solidFill>
                  <a:srgbClr val="C00000"/>
                </a:solidFill>
                <a:latin typeface="Arial" charset="0"/>
                <a:cs typeface="B Zar" pitchFamily="2" charset="-78"/>
              </a:rPr>
              <a:t>موسسه آموزش گردشگری الماس آبی جنوب</a:t>
            </a:r>
            <a:endParaRPr lang="en-US" altLang="en-US" sz="4000" b="1" dirty="0">
              <a:solidFill>
                <a:srgbClr val="C00000"/>
              </a:solidFill>
              <a:latin typeface="Arial" charset="0"/>
              <a:cs typeface="B Za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00725" y="1478207"/>
            <a:ext cx="8354860" cy="1127252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5400" b="1" kern="0" dirty="0" smtClean="0">
                <a:solidFill>
                  <a:schemeClr val="tx1"/>
                </a:solidFill>
                <a:latin typeface="Arial"/>
                <a:cs typeface="B Zar" panose="00000400000000000000" pitchFamily="2" charset="-78"/>
              </a:rPr>
              <a:t>روان شناسی رفتار با گردشگران</a:t>
            </a:r>
            <a:endParaRPr lang="en-US" sz="5400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90905" y="3138508"/>
            <a:ext cx="5774499" cy="8392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دکتر رضا برومند</a:t>
            </a:r>
            <a:endParaRPr lang="en-US" sz="36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66362" y="4860099"/>
            <a:ext cx="2567836" cy="6137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9مهر 1400</a:t>
            </a:r>
            <a:endParaRPr lang="en-US" sz="32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altLang="en-US" sz="3200" b="1" kern="0" dirty="0" smtClean="0">
                <a:solidFill>
                  <a:srgbClr val="000000"/>
                </a:solidFill>
                <a:latin typeface="Arial"/>
                <a:cs typeface="B Zar" pitchFamily="2" charset="-78"/>
              </a:rPr>
              <a:t>روان شناسی علم مطالعه رفتار و فرایندهای روانی</a:t>
            </a:r>
          </a:p>
          <a:p>
            <a:pPr marL="342900" lvl="0" indent="-34290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fa-IR" altLang="en-US" sz="4000" b="1" kern="0" dirty="0" smtClean="0">
                <a:solidFill>
                  <a:srgbClr val="C00000"/>
                </a:solidFill>
                <a:latin typeface="Arial"/>
                <a:cs typeface="B Zar" pitchFamily="2" charset="-78"/>
              </a:rPr>
              <a:t>رفتار</a:t>
            </a:r>
          </a:p>
          <a:p>
            <a:pPr marL="342900" lvl="0" indent="-34290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fa-IR" altLang="en-US" sz="4000" b="1" kern="0" dirty="0" smtClean="0">
                <a:solidFill>
                  <a:srgbClr val="C00000"/>
                </a:solidFill>
                <a:latin typeface="Arial"/>
                <a:cs typeface="B Zar" pitchFamily="2" charset="-78"/>
              </a:rPr>
              <a:t>فرایندهای روانی</a:t>
            </a:r>
            <a:endParaRPr lang="fa-IR" altLang="en-US" sz="4000" b="1" kern="0" dirty="0">
              <a:solidFill>
                <a:srgbClr val="C00000"/>
              </a:solidFill>
              <a:latin typeface="Arial"/>
              <a:cs typeface="B Za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012494"/>
            <a:ext cx="12192000" cy="73903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prstClr val="black"/>
                </a:solidFill>
                <a:cs typeface="B Zar" panose="00000400000000000000" pitchFamily="2" charset="-78"/>
              </a:rPr>
              <a:t> موسسه آموزش گردشگری الماس آبی جنوب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تعریف روان شناسی</a:t>
            </a:r>
            <a:endParaRPr lang="en-US" sz="32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220" y="2502314"/>
            <a:ext cx="3996262" cy="210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6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fa-IR" altLang="en-US" sz="3200" b="1" kern="0" dirty="0" smtClean="0">
              <a:solidFill>
                <a:srgbClr val="000000"/>
              </a:solidFill>
              <a:latin typeface="Arial"/>
              <a:cs typeface="B Za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012494"/>
            <a:ext cx="12192000" cy="73903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prstClr val="black"/>
                </a:solidFill>
                <a:cs typeface="B Zar" panose="00000400000000000000" pitchFamily="2" charset="-78"/>
              </a:rPr>
              <a:t> موسسه آموزش گردشگری الماس آبی جنوب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پنجره های خودشناسی</a:t>
            </a:r>
            <a:endParaRPr lang="en-US" sz="32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37" y="1716066"/>
            <a:ext cx="9645041" cy="350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1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54174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fa-IR" altLang="en-US" sz="3200" b="1" kern="0" dirty="0" smtClean="0">
              <a:solidFill>
                <a:srgbClr val="000000"/>
              </a:solidFill>
              <a:latin typeface="Arial"/>
              <a:cs typeface="B Zar" pitchFamily="2" charset="-78"/>
            </a:endParaRP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fa-IR" altLang="en-US" sz="3200" b="1" kern="0" dirty="0" smtClean="0">
              <a:solidFill>
                <a:srgbClr val="000000"/>
              </a:solidFill>
              <a:latin typeface="Arial"/>
              <a:cs typeface="B Zar" pitchFamily="2" charset="-78"/>
            </a:endParaRP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fa-IR" altLang="en-US" sz="3200" b="1" kern="0" dirty="0">
              <a:solidFill>
                <a:srgbClr val="000000"/>
              </a:solidFill>
              <a:latin typeface="Arial"/>
              <a:cs typeface="B Za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012494"/>
            <a:ext cx="12192000" cy="73903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prstClr val="black"/>
                </a:solidFill>
                <a:cs typeface="B Zar" panose="00000400000000000000" pitchFamily="2" charset="-78"/>
              </a:rPr>
              <a:t> موسسه آموزش گردشگری الماس آبی جنوب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7803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ماشین رفتار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27" y="1823183"/>
            <a:ext cx="6903929" cy="281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54174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fa-IR" altLang="en-US" sz="3200" b="1" kern="0" dirty="0" smtClean="0">
              <a:solidFill>
                <a:srgbClr val="000000"/>
              </a:solidFill>
              <a:latin typeface="Arial"/>
              <a:cs typeface="B Zar" pitchFamily="2" charset="-78"/>
            </a:endParaRP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fa-IR" altLang="en-US" sz="3200" b="1" kern="0" dirty="0" smtClean="0">
              <a:solidFill>
                <a:srgbClr val="000000"/>
              </a:solidFill>
              <a:latin typeface="Arial"/>
              <a:cs typeface="B Zar" pitchFamily="2" charset="-78"/>
            </a:endParaRP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altLang="en-US" sz="4000" b="1" kern="0" dirty="0" smtClean="0">
                <a:solidFill>
                  <a:srgbClr val="000000"/>
                </a:solidFill>
                <a:latin typeface="Arial"/>
                <a:cs typeface="B Zar" pitchFamily="2" charset="-78"/>
              </a:rPr>
              <a:t>روان شناسی علم: </a:t>
            </a:r>
            <a:endParaRPr lang="fa-IR" altLang="en-US" sz="4000" b="1" kern="0" dirty="0">
              <a:solidFill>
                <a:srgbClr val="000000"/>
              </a:solidFill>
              <a:latin typeface="Arial"/>
              <a:cs typeface="B Za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012494"/>
            <a:ext cx="12192000" cy="73903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prstClr val="black"/>
                </a:solidFill>
                <a:cs typeface="B Zar" panose="00000400000000000000" pitchFamily="2" charset="-78"/>
              </a:rPr>
              <a:t> موسسه آموزش گردشگری الماس آبی جنوب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7803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تعریف روان شناسی در دیدگاه عموم</a:t>
            </a:r>
            <a:endParaRPr lang="en-US" sz="32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5110619" y="1628474"/>
            <a:ext cx="2617940" cy="952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cs typeface="B Zar" panose="00000400000000000000" pitchFamily="2" charset="-78"/>
              </a:rPr>
              <a:t>1-جذاب</a:t>
            </a:r>
            <a:endParaRPr lang="en-US" sz="3200" b="1" dirty="0">
              <a:cs typeface="B Zar" panose="00000400000000000000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50286" y="3056352"/>
            <a:ext cx="2617940" cy="95299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cs typeface="B Zar" panose="00000400000000000000" pitchFamily="2" charset="-78"/>
              </a:rPr>
              <a:t>2-مهم</a:t>
            </a:r>
            <a:endParaRPr lang="en-US" sz="3200" b="1" dirty="0">
              <a:cs typeface="B Zar" panose="00000400000000000000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90159" y="4473969"/>
            <a:ext cx="2617940" cy="95299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cs typeface="B Zar" panose="00000400000000000000" pitchFamily="2" charset="-78"/>
              </a:rPr>
              <a:t>3-امیدوارکننده</a:t>
            </a:r>
            <a:endParaRPr lang="en-US" sz="2000" b="1" dirty="0">
              <a:cs typeface="B Zar" panose="00000400000000000000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85" y="1710279"/>
            <a:ext cx="2466975" cy="343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7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54174" y="1205452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altLang="en-US" sz="2800" b="1" kern="0" dirty="0" smtClean="0">
                <a:solidFill>
                  <a:srgbClr val="000000"/>
                </a:solidFill>
                <a:latin typeface="Arial"/>
                <a:cs typeface="B Zar" pitchFamily="2" charset="-78"/>
              </a:rPr>
              <a:t>مجموعه فعالیت هایی که </a:t>
            </a: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altLang="en-US" sz="2800" b="1" kern="0" dirty="0" smtClean="0">
                <a:solidFill>
                  <a:srgbClr val="C00000"/>
                </a:solidFill>
                <a:latin typeface="Arial"/>
                <a:cs typeface="B Zar" pitchFamily="2" charset="-78"/>
              </a:rPr>
              <a:t>1- ایام فراغت و نه در جهت انجام کار</a:t>
            </a: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altLang="en-US" sz="2800" b="1" kern="0" dirty="0" smtClean="0">
                <a:solidFill>
                  <a:srgbClr val="C00000"/>
                </a:solidFill>
                <a:latin typeface="Arial"/>
                <a:cs typeface="B Zar" pitchFamily="2" charset="-78"/>
              </a:rPr>
              <a:t>2- با هدف استراحت / بازیابی نیروی از دست رفته</a:t>
            </a: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altLang="en-US" sz="2800" b="1" kern="0" dirty="0" smtClean="0">
                <a:solidFill>
                  <a:srgbClr val="C00000"/>
                </a:solidFill>
                <a:latin typeface="Arial"/>
                <a:cs typeface="B Zar" pitchFamily="2" charset="-78"/>
              </a:rPr>
              <a:t>3- افزاش شناخت و آگاهی</a:t>
            </a: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altLang="en-US" sz="2800" b="1" kern="0" dirty="0" smtClean="0">
                <a:solidFill>
                  <a:srgbClr val="C00000"/>
                </a:solidFill>
                <a:latin typeface="Arial"/>
                <a:cs typeface="B Zar" pitchFamily="2" charset="-78"/>
              </a:rPr>
              <a:t>4- گسترش روابط انسانی</a:t>
            </a: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altLang="en-US" sz="2800" b="1" kern="0" dirty="0" smtClean="0">
                <a:solidFill>
                  <a:srgbClr val="C00000"/>
                </a:solidFill>
                <a:latin typeface="Arial"/>
                <a:cs typeface="B Zar" pitchFamily="2" charset="-78"/>
              </a:rPr>
              <a:t>5- منجر به سفر و اقامت در مکانی غیر از ماوای همیشگی</a:t>
            </a: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fa-IR" altLang="en-US" sz="3200" b="1" kern="0" dirty="0">
              <a:solidFill>
                <a:srgbClr val="000000"/>
              </a:solidFill>
              <a:latin typeface="Arial"/>
              <a:cs typeface="B Za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012494"/>
            <a:ext cx="12192000" cy="73903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prstClr val="black"/>
                </a:solidFill>
                <a:cs typeface="B Zar" panose="00000400000000000000" pitchFamily="2" charset="-78"/>
              </a:rPr>
              <a:t> موسسه آموزش گردشگری الماس آبی جنوب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7803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تعریف گردشگری</a:t>
            </a:r>
            <a:endParaRPr lang="en-US" sz="32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95" y="1636061"/>
            <a:ext cx="2857500" cy="333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5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54174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altLang="en-US" sz="3200" b="1" kern="0" dirty="0" smtClean="0">
                <a:solidFill>
                  <a:srgbClr val="C00000"/>
                </a:solidFill>
                <a:latin typeface="Arial"/>
                <a:cs typeface="B Zar" pitchFamily="2" charset="-78"/>
              </a:rPr>
              <a:t>گردشگری</a:t>
            </a:r>
            <a:r>
              <a:rPr lang="fa-IR" altLang="en-US" sz="3200" b="1" kern="0" dirty="0" smtClean="0">
                <a:solidFill>
                  <a:srgbClr val="000000"/>
                </a:solidFill>
                <a:latin typeface="Arial"/>
                <a:cs typeface="B Zar" pitchFamily="2" charset="-78"/>
              </a:rPr>
              <a:t>				</a:t>
            </a:r>
            <a:r>
              <a:rPr lang="fa-IR" altLang="en-US" sz="3200" b="1" kern="0" dirty="0" smtClean="0">
                <a:solidFill>
                  <a:srgbClr val="0070C0"/>
                </a:solidFill>
                <a:latin typeface="Arial"/>
                <a:cs typeface="B Zar" pitchFamily="2" charset="-78"/>
              </a:rPr>
              <a:t>پدیده ای با چشم انداز فرهنگی</a:t>
            </a: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altLang="en-US" sz="3200" b="1" kern="0" dirty="0" smtClean="0">
                <a:solidFill>
                  <a:srgbClr val="C00000"/>
                </a:solidFill>
                <a:latin typeface="Arial"/>
                <a:cs typeface="B Zar" pitchFamily="2" charset="-78"/>
              </a:rPr>
              <a:t>گردشگری</a:t>
            </a:r>
            <a:r>
              <a:rPr lang="fa-IR" altLang="en-US" sz="3200" b="1" kern="0" dirty="0" smtClean="0">
                <a:solidFill>
                  <a:srgbClr val="000000"/>
                </a:solidFill>
                <a:latin typeface="Arial"/>
                <a:cs typeface="B Zar" pitchFamily="2" charset="-78"/>
              </a:rPr>
              <a:t>				</a:t>
            </a:r>
            <a:r>
              <a:rPr lang="fa-IR" altLang="en-US" sz="3200" b="1" kern="0" dirty="0" smtClean="0">
                <a:solidFill>
                  <a:srgbClr val="0070C0"/>
                </a:solidFill>
                <a:latin typeface="Arial"/>
                <a:cs typeface="B Zar" pitchFamily="2" charset="-78"/>
              </a:rPr>
              <a:t>فرهنگ یک ملت به معنی وسیع کلمه</a:t>
            </a: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altLang="en-US" sz="3200" b="1" kern="0" dirty="0" smtClean="0">
                <a:solidFill>
                  <a:srgbClr val="C00000"/>
                </a:solidFill>
                <a:latin typeface="Arial"/>
                <a:cs typeface="B Zar" pitchFamily="2" charset="-78"/>
              </a:rPr>
              <a:t>گردشگری</a:t>
            </a:r>
            <a:r>
              <a:rPr lang="fa-IR" altLang="en-US" sz="3200" b="1" kern="0" dirty="0" smtClean="0">
                <a:solidFill>
                  <a:srgbClr val="000000"/>
                </a:solidFill>
                <a:latin typeface="Arial"/>
                <a:cs typeface="B Zar" pitchFamily="2" charset="-78"/>
              </a:rPr>
              <a:t>				</a:t>
            </a:r>
            <a:r>
              <a:rPr lang="fa-IR" altLang="en-US" sz="3200" b="1" kern="0" dirty="0" smtClean="0">
                <a:solidFill>
                  <a:srgbClr val="0070C0"/>
                </a:solidFill>
                <a:latin typeface="Arial"/>
                <a:cs typeface="B Zar" pitchFamily="2" charset="-78"/>
              </a:rPr>
              <a:t>توجه به شیوه فکر کردن و زیستن یک ملت </a:t>
            </a:r>
            <a:endParaRPr lang="fa-IR" altLang="en-US" sz="3200" b="1" kern="0" dirty="0">
              <a:solidFill>
                <a:srgbClr val="0070C0"/>
              </a:solidFill>
              <a:latin typeface="Arial"/>
              <a:cs typeface="B Za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012494"/>
            <a:ext cx="12192000" cy="73903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prstClr val="black"/>
                </a:solidFill>
                <a:cs typeface="B Zar" panose="00000400000000000000" pitchFamily="2" charset="-78"/>
              </a:rPr>
              <a:t> موسسه آموزش گردشگری الماس آبی جنوب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7803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تعریف امروزی گردشگری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8780745" y="1691014"/>
            <a:ext cx="901874" cy="30481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8780745" y="2423620"/>
            <a:ext cx="901874" cy="306423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8820411" y="3251706"/>
            <a:ext cx="901874" cy="306423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03" y="3946525"/>
            <a:ext cx="10175309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5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54174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altLang="en-US" sz="2800" b="1" kern="0" dirty="0" smtClean="0">
                <a:solidFill>
                  <a:srgbClr val="0070C0"/>
                </a:solidFill>
                <a:latin typeface="Arial"/>
                <a:cs typeface="B Zar" pitchFamily="2" charset="-78"/>
              </a:rPr>
              <a:t>استفاده از اصول، قوانین و راهبردهای روان شناختی درارتباط با گردشگری شامل</a:t>
            </a:r>
            <a:r>
              <a:rPr lang="fa-IR" altLang="en-US" sz="2400" b="1" kern="0" dirty="0" smtClean="0">
                <a:solidFill>
                  <a:srgbClr val="000000"/>
                </a:solidFill>
                <a:latin typeface="Arial"/>
                <a:cs typeface="B Zar" pitchFamily="2" charset="-78"/>
              </a:rPr>
              <a:t>: </a:t>
            </a:r>
          </a:p>
          <a:p>
            <a:pPr marL="457200" lvl="0" indent="-45720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fa-IR" altLang="en-US" sz="2800" b="1" kern="0" dirty="0" smtClean="0">
                <a:solidFill>
                  <a:srgbClr val="000000"/>
                </a:solidFill>
                <a:latin typeface="Arial"/>
                <a:cs typeface="B Zar" pitchFamily="2" charset="-78"/>
              </a:rPr>
              <a:t>رفتار و اعمال گردشگران</a:t>
            </a:r>
          </a:p>
          <a:p>
            <a:pPr marL="457200" lvl="0" indent="-45720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fa-IR" altLang="en-US" sz="2800" b="1" kern="0" dirty="0" smtClean="0">
                <a:solidFill>
                  <a:srgbClr val="000000"/>
                </a:solidFill>
                <a:latin typeface="Arial"/>
                <a:cs typeface="B Zar" pitchFamily="2" charset="-78"/>
              </a:rPr>
              <a:t>انگیزه  گردشگران</a:t>
            </a:r>
          </a:p>
          <a:p>
            <a:pPr marL="457200" lvl="0" indent="-45720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fa-IR" altLang="en-US" sz="2800" b="1" kern="0" dirty="0" smtClean="0">
                <a:solidFill>
                  <a:srgbClr val="000000"/>
                </a:solidFill>
                <a:latin typeface="Arial"/>
                <a:cs typeface="B Zar" pitchFamily="2" charset="-78"/>
              </a:rPr>
              <a:t>فرایند روانی طی شده توسط گردشگران</a:t>
            </a:r>
          </a:p>
          <a:p>
            <a:pPr marL="457200" lvl="0" indent="-45720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fa-IR" altLang="en-US" sz="2800" b="1" kern="0" dirty="0" smtClean="0">
                <a:solidFill>
                  <a:srgbClr val="000000"/>
                </a:solidFill>
                <a:latin typeface="Arial"/>
                <a:cs typeface="B Zar" pitchFamily="2" charset="-78"/>
              </a:rPr>
              <a:t>نیازها و تقاضاهای گردشگران</a:t>
            </a:r>
          </a:p>
          <a:p>
            <a:pPr marL="457200" lvl="0" indent="-45720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endParaRPr lang="fa-IR" altLang="en-US" sz="2800" b="1" kern="0" dirty="0">
              <a:solidFill>
                <a:srgbClr val="000000"/>
              </a:solidFill>
              <a:latin typeface="Arial"/>
              <a:cs typeface="B Za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012494"/>
            <a:ext cx="12192000" cy="73903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prstClr val="black"/>
                </a:solidFill>
                <a:cs typeface="B Zar" panose="00000400000000000000" pitchFamily="2" charset="-78"/>
              </a:rPr>
              <a:t> موسسه آموزش گردشگری الماس آبی جنوب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7803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روان شناسی گردشگری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47" y="2232025"/>
            <a:ext cx="3562828" cy="292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5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54174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fa-IR" altLang="en-US" sz="3200" b="1" kern="0" dirty="0" smtClean="0">
              <a:solidFill>
                <a:srgbClr val="000000"/>
              </a:solidFill>
              <a:latin typeface="Arial"/>
              <a:cs typeface="B Zar" pitchFamily="2" charset="-78"/>
            </a:endParaRP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fa-IR" altLang="en-US" sz="3200" b="1" kern="0" dirty="0" smtClean="0">
              <a:solidFill>
                <a:srgbClr val="000000"/>
              </a:solidFill>
              <a:latin typeface="Arial"/>
              <a:cs typeface="B Zar" pitchFamily="2" charset="-78"/>
            </a:endParaRPr>
          </a:p>
          <a:p>
            <a:pPr lvl="0" algn="ct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fa-IR" altLang="en-US" sz="3600" b="1" kern="0" dirty="0">
              <a:solidFill>
                <a:srgbClr val="000000"/>
              </a:solidFill>
              <a:latin typeface="Arial"/>
              <a:cs typeface="B Za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012494"/>
            <a:ext cx="12192000" cy="73903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prstClr val="black"/>
                </a:solidFill>
                <a:cs typeface="B Zar" panose="00000400000000000000" pitchFamily="2" charset="-78"/>
              </a:rPr>
              <a:t> موسسه آموزش گردشگری الماس آبی جنوب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7803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روان شناسی رفتار با گردشگران</a:t>
            </a:r>
            <a:endParaRPr lang="en-US" sz="32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00725" y="1478118"/>
            <a:ext cx="8746190" cy="22045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</a:pPr>
            <a:r>
              <a:rPr lang="fa-IR" sz="36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تبیین مدل ذهنی گردشگران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90" y="3984625"/>
            <a:ext cx="8417491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5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54174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altLang="en-US" sz="4000" b="1" kern="0" dirty="0">
                <a:solidFill>
                  <a:srgbClr val="002060"/>
                </a:solidFill>
                <a:latin typeface="Arial"/>
                <a:cs typeface="B Zar" pitchFamily="2" charset="-78"/>
              </a:rPr>
              <a:t>همچنانک سهل شد ما را حضر</a:t>
            </a: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altLang="en-US" sz="3200" b="1" kern="0" dirty="0" smtClean="0">
                <a:solidFill>
                  <a:srgbClr val="000000"/>
                </a:solidFill>
                <a:latin typeface="Arial"/>
                <a:cs typeface="B Zar" pitchFamily="2" charset="-78"/>
              </a:rPr>
              <a:t>                                             </a:t>
            </a:r>
            <a:r>
              <a:rPr lang="fa-IR" altLang="en-US" sz="4000" b="1" kern="0" dirty="0" smtClean="0">
                <a:solidFill>
                  <a:srgbClr val="002060"/>
                </a:solidFill>
                <a:latin typeface="Arial"/>
                <a:cs typeface="B Zar" pitchFamily="2" charset="-78"/>
              </a:rPr>
              <a:t>سهل </a:t>
            </a:r>
            <a:r>
              <a:rPr lang="fa-IR" altLang="en-US" sz="4000" b="1" kern="0" dirty="0">
                <a:solidFill>
                  <a:srgbClr val="002060"/>
                </a:solidFill>
                <a:latin typeface="Arial"/>
                <a:cs typeface="B Zar" pitchFamily="2" charset="-78"/>
              </a:rPr>
              <a:t>شد هم قوم دیگر را سفر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012494"/>
            <a:ext cx="12192000" cy="73903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prstClr val="black"/>
                </a:solidFill>
                <a:cs typeface="B Zar" panose="00000400000000000000" pitchFamily="2" charset="-78"/>
              </a:rPr>
              <a:t> موسسه آموزش گردشگری الماس آبی جنوب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7803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</a:pPr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تبیین مدل ذهنی گردشگران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3445484"/>
            <a:ext cx="607512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6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54174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sz="2800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مدل </a:t>
            </a:r>
            <a:r>
              <a:rPr lang="fa-IR" sz="28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ذهنی</a:t>
            </a:r>
            <a:r>
              <a:rPr lang="en-US" sz="28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:</a:t>
            </a: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sz="2800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 توصیف فرایند تفکر فردی </a:t>
            </a:r>
            <a:r>
              <a:rPr lang="fa-IR" sz="28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درباره </a:t>
            </a:r>
            <a:r>
              <a:rPr lang="fa-IR" sz="2800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چگونگی کار در دنیای واقعی است</a:t>
            </a:r>
            <a:r>
              <a:rPr lang="fa-IR" sz="28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.</a:t>
            </a: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sz="28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مدل </a:t>
            </a:r>
            <a:r>
              <a:rPr lang="fa-IR" sz="28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ذهنی</a:t>
            </a:r>
            <a:r>
              <a:rPr lang="en-US" sz="28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:</a:t>
            </a: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sz="28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نمایشی از جهان پیرامون، روابط بین بخشهای مختلف </a:t>
            </a:r>
            <a:r>
              <a:rPr lang="fa-IR" sz="28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آن</a:t>
            </a: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sz="28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و درک مستقیم یک فرد در مورد اقدامات خود و نتایج آن می‌باشد</a:t>
            </a:r>
            <a:r>
              <a:rPr lang="fa-IR" sz="28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.</a:t>
            </a: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sz="28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 </a:t>
            </a:r>
            <a:endParaRPr lang="fa-IR" altLang="en-US" sz="2800" b="1" kern="0" dirty="0">
              <a:solidFill>
                <a:srgbClr val="000000"/>
              </a:solidFill>
              <a:latin typeface="Arial"/>
              <a:cs typeface="B Za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012494"/>
            <a:ext cx="12192000" cy="73903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prstClr val="black"/>
                </a:solidFill>
                <a:cs typeface="B Zar" panose="00000400000000000000" pitchFamily="2" charset="-78"/>
              </a:rPr>
              <a:t> موسسه آموزش گردشگری الماس آبی جنوب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7803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مدل ذهنی چیست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4" y="2184814"/>
            <a:ext cx="2619375" cy="338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7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معرفی مدرس دوره</a:t>
            </a:r>
            <a:endParaRPr lang="en-US" sz="36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7" y="1191449"/>
            <a:ext cx="11348581" cy="47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54174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ct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sz="4000" b="1" dirty="0">
                <a:solidFill>
                  <a:srgbClr val="C00000"/>
                </a:solidFill>
                <a:latin typeface=".Arabic UI Text"/>
                <a:cs typeface="B Zar" panose="00000400000000000000" pitchFamily="2" charset="-78"/>
              </a:rPr>
              <a:t>مدل‌های ذهنی </a:t>
            </a:r>
            <a:r>
              <a:rPr lang="fa-IR" sz="4000" b="1" dirty="0" smtClean="0">
                <a:solidFill>
                  <a:srgbClr val="C00000"/>
                </a:solidFill>
                <a:latin typeface=".Arabic UI Text"/>
                <a:cs typeface="B Zar" panose="00000400000000000000" pitchFamily="2" charset="-78"/>
              </a:rPr>
              <a:t>می‌توانند</a:t>
            </a:r>
            <a:r>
              <a:rPr lang="en-US" sz="4000" b="1" dirty="0" smtClean="0">
                <a:solidFill>
                  <a:srgbClr val="C00000"/>
                </a:solidFill>
                <a:latin typeface=".Arabic UI Text"/>
                <a:cs typeface="B Zar" panose="00000400000000000000" pitchFamily="2" charset="-78"/>
              </a:rPr>
              <a:t>:</a:t>
            </a: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sz="28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 </a:t>
            </a:r>
            <a:r>
              <a:rPr lang="fa-IR" sz="36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1-رفتار </a:t>
            </a:r>
            <a:r>
              <a:rPr lang="fa-IR" sz="3600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را شکل </a:t>
            </a:r>
            <a:r>
              <a:rPr lang="fa-IR" sz="36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دهند</a:t>
            </a:r>
            <a:endParaRPr lang="en-US" sz="3600" b="1" dirty="0" smtClean="0">
              <a:solidFill>
                <a:srgbClr val="202122"/>
              </a:solidFill>
              <a:latin typeface=".Arabic UI Text"/>
              <a:cs typeface="B Zar" panose="00000400000000000000" pitchFamily="2" charset="-78"/>
            </a:endParaRP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sz="36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2-رهیافتی </a:t>
            </a:r>
            <a:r>
              <a:rPr lang="fa-IR" sz="3600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را برای </a:t>
            </a:r>
            <a:r>
              <a:rPr lang="fa-IR" sz="36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حل</a:t>
            </a:r>
            <a:r>
              <a:rPr lang="en-US" sz="36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 </a:t>
            </a:r>
            <a:r>
              <a:rPr lang="fa-IR" sz="36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مشکلات باشند</a:t>
            </a:r>
            <a:endParaRPr lang="en-US" sz="3600" b="1" dirty="0" smtClean="0">
              <a:solidFill>
                <a:srgbClr val="202122"/>
              </a:solidFill>
              <a:latin typeface=".Arabic UI Text"/>
              <a:cs typeface="B Zar" panose="00000400000000000000" pitchFamily="2" charset="-78"/>
            </a:endParaRP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sz="36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 3- </a:t>
            </a:r>
            <a:r>
              <a:rPr lang="fa-IR" sz="3600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انجام </a:t>
            </a:r>
            <a:r>
              <a:rPr lang="fa-IR" sz="36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وظایف را تسهیل کنند</a:t>
            </a:r>
            <a:endParaRPr lang="fa-IR" altLang="en-US" sz="3600" b="1" kern="0" dirty="0">
              <a:solidFill>
                <a:srgbClr val="000000"/>
              </a:solidFill>
              <a:latin typeface="Arial"/>
              <a:cs typeface="B Za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012494"/>
            <a:ext cx="12192000" cy="73903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prstClr val="black"/>
                </a:solidFill>
                <a:cs typeface="B Zar" panose="00000400000000000000" pitchFamily="2" charset="-78"/>
              </a:rPr>
              <a:t> موسسه آموزش گردشگری الماس آبی جنوب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7803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</a:pPr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تبیین مدل ذهنی گردشگران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72" y="2313402"/>
            <a:ext cx="3067050" cy="311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1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54174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altLang="en-US" sz="2800" b="1" kern="0" dirty="0">
                <a:solidFill>
                  <a:srgbClr val="000000"/>
                </a:solidFill>
                <a:latin typeface="Arial"/>
                <a:cs typeface="B Zar" pitchFamily="2" charset="-78"/>
              </a:rPr>
              <a:t>می‌توان گفت مدلهای ذهنی</a:t>
            </a:r>
            <a:r>
              <a:rPr lang="fa-IR" altLang="en-US" sz="2800" b="1" kern="0" dirty="0">
                <a:solidFill>
                  <a:srgbClr val="C00000"/>
                </a:solidFill>
                <a:latin typeface="Arial"/>
                <a:cs typeface="B Zar" pitchFamily="2" charset="-78"/>
              </a:rPr>
              <a:t>، عینک‌هایی </a:t>
            </a:r>
            <a:r>
              <a:rPr lang="fa-IR" altLang="en-US" sz="2800" b="1" kern="0" dirty="0">
                <a:solidFill>
                  <a:srgbClr val="000000"/>
                </a:solidFill>
                <a:latin typeface="Arial"/>
                <a:cs typeface="B Zar" pitchFamily="2" charset="-78"/>
              </a:rPr>
              <a:t>هستند که ما به چشم می‌زنیم و از طریق آنها دنیا را می‌بینیم.</a:t>
            </a: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altLang="en-US" sz="2800" b="1" kern="0" dirty="0" smtClean="0">
                <a:solidFill>
                  <a:srgbClr val="000000"/>
                </a:solidFill>
                <a:latin typeface="Arial"/>
                <a:cs typeface="B Zar" pitchFamily="2" charset="-78"/>
              </a:rPr>
              <a:t>آنچه </a:t>
            </a:r>
            <a:r>
              <a:rPr lang="fa-IR" altLang="en-US" sz="2800" b="1" kern="0" dirty="0">
                <a:solidFill>
                  <a:srgbClr val="000000"/>
                </a:solidFill>
                <a:latin typeface="Arial"/>
                <a:cs typeface="B Zar" pitchFamily="2" charset="-78"/>
              </a:rPr>
              <a:t>تفاوت‌های ما را می‌سازد، قبل از تفاوت دانش و استعداد، تفاوت نگرش و مدلسازی هایی است که ما از دانش و تجربه‌های قبلی خود و از شنیده‌ها ودیده‌های دیگران انجام می‌دهیم.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012494"/>
            <a:ext cx="12192000" cy="73903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prstClr val="black"/>
                </a:solidFill>
                <a:cs typeface="B Zar" panose="00000400000000000000" pitchFamily="2" charset="-78"/>
              </a:rPr>
              <a:t> موسسه آموزش گردشگری الماس آبی جنوب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7803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مدل ذهنی چیست؟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03" y="4067436"/>
            <a:ext cx="7203226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7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54174" y="1191449"/>
            <a:ext cx="11683652" cy="4733362"/>
          </a:xfrm>
          <a:prstGeom prst="roundRect">
            <a:avLst>
              <a:gd name="adj" fmla="val 498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fa-IR" altLang="en-US" sz="3200" b="1" kern="0" dirty="0" smtClean="0">
              <a:solidFill>
                <a:srgbClr val="000000"/>
              </a:solidFill>
              <a:latin typeface="Arial"/>
              <a:cs typeface="B Zar" pitchFamily="2" charset="-78"/>
            </a:endParaRP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fa-IR" altLang="en-US" sz="3200" b="1" kern="0" dirty="0" smtClean="0">
              <a:solidFill>
                <a:srgbClr val="000000"/>
              </a:solidFill>
              <a:latin typeface="Arial"/>
              <a:cs typeface="B Zar" pitchFamily="2" charset="-78"/>
            </a:endParaRP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fa-IR" altLang="en-US" sz="3200" b="1" kern="0" dirty="0" smtClean="0">
                <a:solidFill>
                  <a:srgbClr val="000000"/>
                </a:solidFill>
                <a:latin typeface="Arial"/>
                <a:cs typeface="B Zar" pitchFamily="2" charset="-78"/>
              </a:rPr>
              <a:t>    مدل ذهنی گردشگران:</a:t>
            </a:r>
            <a:endParaRPr lang="fa-IR" altLang="en-US" sz="3200" b="1" kern="0" dirty="0">
              <a:solidFill>
                <a:srgbClr val="000000"/>
              </a:solidFill>
              <a:latin typeface="Arial"/>
              <a:cs typeface="B Za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012494"/>
            <a:ext cx="12192000" cy="73903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prstClr val="black"/>
                </a:solidFill>
                <a:cs typeface="B Zar" panose="00000400000000000000" pitchFamily="2" charset="-78"/>
              </a:rPr>
              <a:t> موسسه آموزش گردشگری الماس آبی جنوب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7803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مدل ذهنی گردشگران</a:t>
            </a:r>
            <a:endParaRPr lang="en-US" sz="32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90803" y="1703541"/>
            <a:ext cx="5260933" cy="1077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شناخت ادراک گردشگر از مقصد گردشگری</a:t>
            </a:r>
            <a:endParaRPr lang="en-US" sz="24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34645" y="2962962"/>
            <a:ext cx="5217091" cy="9201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آگاهی از تصویر گردشگران از مقصد گردشگری</a:t>
            </a:r>
            <a:endParaRPr lang="en-US" sz="24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90804" y="4158641"/>
            <a:ext cx="5260932" cy="10271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درک فرایند شکل گیری تصویر ذهنی گردشگر از مقصد</a:t>
            </a:r>
            <a:endParaRPr lang="en-US" sz="24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35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2098" y="5787025"/>
            <a:ext cx="11717884" cy="789140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                                                                موسسه آموزش گردشگری الماس آبی جنوب</a:t>
            </a:r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									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06886" y="1705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a-IR" altLang="en-US" sz="3200" b="1" dirty="0" smtClean="0">
                <a:solidFill>
                  <a:srgbClr val="C00000"/>
                </a:solidFill>
                <a:latin typeface="Arial" charset="0"/>
                <a:cs typeface="B Zar" pitchFamily="2" charset="-78"/>
              </a:rPr>
              <a:t>روان شناسی رفتار با گردشگران</a:t>
            </a:r>
            <a:endParaRPr lang="en-US" altLang="en-US" sz="3200" b="1" dirty="0">
              <a:solidFill>
                <a:srgbClr val="C00000"/>
              </a:solidFill>
              <a:latin typeface="Arial" charset="0"/>
              <a:cs typeface="B Za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00725" y="1478207"/>
            <a:ext cx="8354860" cy="35948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5400" b="1" dirty="0">
                <a:solidFill>
                  <a:srgbClr val="002060"/>
                </a:solidFill>
                <a:cs typeface="B Zar" panose="00000400000000000000" pitchFamily="2" charset="-78"/>
              </a:rPr>
              <a:t>آنچه با هم خواهیم آموخت</a:t>
            </a:r>
            <a:endParaRPr lang="en-US" sz="54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29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342900" lvl="0" indent="-34290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fa-IR" altLang="en-US" sz="3200" b="1" kern="0" dirty="0" smtClean="0">
                <a:solidFill>
                  <a:srgbClr val="000000"/>
                </a:solidFill>
                <a:latin typeface="Arial"/>
                <a:cs typeface="B Zar" pitchFamily="2" charset="-78"/>
              </a:rPr>
              <a:t>تعریف و تبیین مفاهیم و اصطلاحات</a:t>
            </a:r>
          </a:p>
          <a:p>
            <a:pPr marL="342900" lvl="0" indent="-34290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fa-IR" altLang="en-US" sz="3200" b="1" kern="0" dirty="0" smtClean="0">
                <a:solidFill>
                  <a:srgbClr val="000000"/>
                </a:solidFill>
                <a:latin typeface="Arial"/>
                <a:cs typeface="B Zar" pitchFamily="2" charset="-78"/>
              </a:rPr>
              <a:t>تبیین مدل تصویر ذهنی گردشگران</a:t>
            </a:r>
          </a:p>
          <a:p>
            <a:pPr marL="342900" lvl="0" indent="-34290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fa-IR" altLang="en-US" sz="3200" b="1" kern="0" dirty="0" smtClean="0">
                <a:solidFill>
                  <a:srgbClr val="000000"/>
                </a:solidFill>
                <a:latin typeface="Arial"/>
                <a:cs typeface="B Zar" pitchFamily="2" charset="-78"/>
              </a:rPr>
              <a:t>گونه شناسی رفتار و کنش گردشگران</a:t>
            </a:r>
          </a:p>
          <a:p>
            <a:pPr marL="342900" lvl="0" indent="-34290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fa-IR" altLang="en-US" sz="3200" b="1" kern="0" dirty="0" smtClean="0">
                <a:solidFill>
                  <a:srgbClr val="000000"/>
                </a:solidFill>
                <a:latin typeface="Arial"/>
                <a:cs typeface="B Zar" pitchFamily="2" charset="-78"/>
              </a:rPr>
              <a:t>روان شناسی و کاربرد آن در گردشگری</a:t>
            </a:r>
          </a:p>
          <a:p>
            <a:pPr marL="342900" lvl="0" indent="-34290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fa-IR" altLang="en-US" sz="3200" b="1" kern="0" dirty="0" smtClean="0">
                <a:solidFill>
                  <a:srgbClr val="000000"/>
                </a:solidFill>
                <a:latin typeface="Arial"/>
                <a:cs typeface="B Zar" pitchFamily="2" charset="-78"/>
              </a:rPr>
              <a:t>روان شناسی گردشگری در عمل</a:t>
            </a:r>
            <a:endParaRPr lang="fa-IR" altLang="en-US" sz="3200" b="1" kern="0" dirty="0">
              <a:solidFill>
                <a:srgbClr val="000000"/>
              </a:solidFill>
              <a:latin typeface="Arial"/>
              <a:cs typeface="B Za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012494"/>
            <a:ext cx="12192000" cy="73903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prstClr val="black"/>
                </a:solidFill>
                <a:cs typeface="B Zar" panose="00000400000000000000" pitchFamily="2" charset="-78"/>
              </a:rPr>
              <a:t> موسسه آموزش گردشگری الماس آبی جنوب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آنچه با هم خواهیم آموخت</a:t>
            </a:r>
            <a:endParaRPr lang="en-US" sz="32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12" y="1392597"/>
            <a:ext cx="3757439" cy="415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2098" y="5787025"/>
            <a:ext cx="11717884" cy="789140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                                                                موسسه آموزش گردشگری الماس آبی جنوب</a:t>
            </a:r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									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06886" y="1705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a-IR" altLang="en-US" sz="3200" b="1" dirty="0" smtClean="0">
                <a:solidFill>
                  <a:srgbClr val="C00000"/>
                </a:solidFill>
                <a:latin typeface="Arial" charset="0"/>
                <a:cs typeface="B Zar" pitchFamily="2" charset="-78"/>
              </a:rPr>
              <a:t>روان شناسی رفتار با گردشگران</a:t>
            </a:r>
            <a:endParaRPr lang="en-US" altLang="en-US" sz="3200" b="1" dirty="0">
              <a:solidFill>
                <a:srgbClr val="C00000"/>
              </a:solidFill>
              <a:latin typeface="Arial" charset="0"/>
              <a:cs typeface="B Za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00725" y="1916573"/>
            <a:ext cx="8746190" cy="31564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</a:pPr>
            <a:r>
              <a:rPr lang="fa-IR" sz="40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یک مقدمه متفاوت</a:t>
            </a:r>
          </a:p>
          <a:p>
            <a:pPr lvl="0" algn="ctr">
              <a:lnSpc>
                <a:spcPct val="200000"/>
              </a:lnSpc>
            </a:pPr>
            <a:r>
              <a:rPr lang="fa-IR" sz="44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طلای زندگی شما چیست</a:t>
            </a:r>
            <a:endParaRPr lang="en-US" sz="44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53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342900" lvl="0" indent="-34290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fa-IR" altLang="en-US" sz="4400" b="1" kern="0" dirty="0" smtClean="0">
                <a:solidFill>
                  <a:srgbClr val="C00000"/>
                </a:solidFill>
                <a:latin typeface="Arial"/>
                <a:cs typeface="B Zar" pitchFamily="2" charset="-78"/>
              </a:rPr>
              <a:t>طلای سرخ</a:t>
            </a:r>
          </a:p>
          <a:p>
            <a:pPr marL="342900" lvl="0" indent="-34290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fa-IR" altLang="en-US" sz="4400" b="1" kern="0" dirty="0" smtClean="0">
                <a:solidFill>
                  <a:schemeClr val="bg1"/>
                </a:solidFill>
                <a:latin typeface="Arial"/>
                <a:cs typeface="B Zar" pitchFamily="2" charset="-78"/>
              </a:rPr>
              <a:t>طلای سفید</a:t>
            </a:r>
          </a:p>
          <a:p>
            <a:pPr marL="342900" lvl="0" indent="-34290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fa-IR" altLang="en-US" sz="4000" b="1" kern="0" dirty="0" smtClean="0">
                <a:solidFill>
                  <a:srgbClr val="000000"/>
                </a:solidFill>
                <a:latin typeface="Arial"/>
                <a:cs typeface="B Zar" pitchFamily="2" charset="-78"/>
              </a:rPr>
              <a:t>طلای سیاه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012494"/>
            <a:ext cx="12192000" cy="73903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prstClr val="black"/>
                </a:solidFill>
                <a:cs typeface="B Zar" panose="00000400000000000000" pitchFamily="2" charset="-78"/>
              </a:rPr>
              <a:t> موسسه آموزش گردشگری الماس آبی جنوب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راز خوشبختی بشر در طول تاریخ-استعاره طلا</a:t>
            </a:r>
            <a:endParaRPr lang="en-US" sz="32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9" y="1343712"/>
            <a:ext cx="3400004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7" y="3601406"/>
            <a:ext cx="346647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08" y="2009963"/>
            <a:ext cx="3336980" cy="289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6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342900" lvl="0" indent="-34290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fa-IR" altLang="en-US" sz="4400" b="1" kern="0" dirty="0">
                <a:solidFill>
                  <a:srgbClr val="C00000"/>
                </a:solidFill>
                <a:latin typeface="Arial"/>
                <a:cs typeface="B Zar" pitchFamily="2" charset="-78"/>
              </a:rPr>
              <a:t>طلای زرد</a:t>
            </a:r>
          </a:p>
          <a:p>
            <a:pPr marL="342900" lvl="0" indent="-34290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fa-IR" altLang="en-US" sz="4400" b="1" kern="0" dirty="0">
                <a:solidFill>
                  <a:srgbClr val="00B050"/>
                </a:solidFill>
                <a:latin typeface="Arial"/>
                <a:cs typeface="B Zar" pitchFamily="2" charset="-78"/>
              </a:rPr>
              <a:t>طلای سبز </a:t>
            </a:r>
          </a:p>
          <a:p>
            <a:pPr marL="342900" lvl="0" indent="-34290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fa-IR" altLang="en-US" sz="4400" b="1" kern="0" dirty="0">
                <a:solidFill>
                  <a:schemeClr val="accent1"/>
                </a:solidFill>
                <a:latin typeface="Arial"/>
                <a:cs typeface="B Zar" pitchFamily="2" charset="-78"/>
              </a:rPr>
              <a:t>طلای آبی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012494"/>
            <a:ext cx="12192000" cy="73903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prstClr val="black"/>
                </a:solidFill>
                <a:cs typeface="B Zar" panose="00000400000000000000" pitchFamily="2" charset="-78"/>
              </a:rPr>
              <a:t> موسسه آموزش گردشگری الماس آبی جنوب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200" b="1" dirty="0">
                <a:solidFill>
                  <a:srgbClr val="002060"/>
                </a:solidFill>
                <a:cs typeface="B Zar" panose="00000400000000000000" pitchFamily="2" charset="-78"/>
              </a:rPr>
              <a:t>راز خوشبختی بشر در طول تاریخ-استعاره طلا</a:t>
            </a:r>
            <a:endParaRPr lang="en-US" sz="32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26" y="1392597"/>
            <a:ext cx="484757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43" y="3410720"/>
            <a:ext cx="334301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59" y="3263310"/>
            <a:ext cx="3576181" cy="204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6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0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342900" lvl="0" indent="-34290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fa-IR" altLang="en-US" sz="4800" b="1" kern="0" dirty="0" smtClean="0">
                <a:solidFill>
                  <a:srgbClr val="000000"/>
                </a:solidFill>
                <a:latin typeface="Arial"/>
                <a:cs typeface="B Zar" pitchFamily="2" charset="-78"/>
              </a:rPr>
              <a:t>طلای بی رنگ</a:t>
            </a:r>
          </a:p>
          <a:p>
            <a:pPr marL="342900" lvl="0" indent="-34290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fa-IR" altLang="en-US" sz="4000" b="1" kern="0" dirty="0" smtClean="0">
                <a:solidFill>
                  <a:srgbClr val="000000"/>
                </a:solidFill>
                <a:latin typeface="Arial"/>
                <a:cs typeface="B Zar" pitchFamily="2" charset="-78"/>
              </a:rPr>
              <a:t>انسان خلاق و کارآمد</a:t>
            </a:r>
            <a:endParaRPr lang="fa-IR" altLang="en-US" sz="4000" b="1" kern="0" dirty="0">
              <a:solidFill>
                <a:srgbClr val="000000"/>
              </a:solidFill>
              <a:latin typeface="Arial"/>
              <a:cs typeface="B Za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012494"/>
            <a:ext cx="12192000" cy="73903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prstClr val="black"/>
                </a:solidFill>
                <a:cs typeface="B Zar" panose="00000400000000000000" pitchFamily="2" charset="-78"/>
              </a:rPr>
              <a:t> موسسه آموزش گردشگری الماس آبی جنوب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002060"/>
                </a:solidFill>
                <a:cs typeface="B Zar" panose="00000400000000000000" pitchFamily="2" charset="-78"/>
              </a:rPr>
              <a:t>راز خوشبختی بشر در طول تاریخ-استعاره طلا</a:t>
            </a:r>
            <a:endParaRPr lang="en-US" sz="32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1815055"/>
            <a:ext cx="3960029" cy="303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6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2098" y="5787025"/>
            <a:ext cx="11717884" cy="789140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                                                                موسسه آموزش گردشگری الماس آبی جنوب</a:t>
            </a:r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									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06886" y="1705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a-IR" altLang="en-US" sz="3200" b="1" dirty="0" smtClean="0">
                <a:solidFill>
                  <a:srgbClr val="C00000"/>
                </a:solidFill>
                <a:latin typeface="Arial" charset="0"/>
                <a:cs typeface="B Zar" pitchFamily="2" charset="-78"/>
              </a:rPr>
              <a:t>روان شناسی رفتار با گردشگران</a:t>
            </a:r>
            <a:endParaRPr lang="en-US" altLang="en-US" sz="3200" b="1" dirty="0">
              <a:solidFill>
                <a:srgbClr val="C00000"/>
              </a:solidFill>
              <a:latin typeface="Arial" charset="0"/>
              <a:cs typeface="B Za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00725" y="1916573"/>
            <a:ext cx="8746190" cy="31564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</a:pPr>
            <a:r>
              <a:rPr lang="fa-IR" sz="36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تعریف مفاهیم</a:t>
            </a:r>
          </a:p>
          <a:p>
            <a:pPr lvl="0" algn="ctr">
              <a:lnSpc>
                <a:spcPct val="200000"/>
              </a:lnSpc>
            </a:pPr>
            <a:r>
              <a:rPr lang="fa-IR" sz="36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روان شناسی/گردشگری/روان شناسی گردشگری</a:t>
            </a:r>
            <a:endParaRPr lang="en-US" sz="36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91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17065</TotalTime>
  <Words>561</Words>
  <Application>Microsoft Office PowerPoint</Application>
  <PresentationFormat>Custom</PresentationFormat>
  <Paragraphs>133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GD Design</dc:creator>
  <cp:lastModifiedBy>09018868042</cp:lastModifiedBy>
  <cp:revision>6075</cp:revision>
  <dcterms:created xsi:type="dcterms:W3CDTF">2020-10-27T13:35:18Z</dcterms:created>
  <dcterms:modified xsi:type="dcterms:W3CDTF">2021-10-01T11:54:06Z</dcterms:modified>
</cp:coreProperties>
</file>