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71" r:id="rId6"/>
    <p:sldId id="2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19133-21D2-4FE8-8153-0E865654561A}"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62594-3921-4C2B-B8DB-2466AD6D78F3}" type="slidenum">
              <a:rPr lang="en-US" smtClean="0"/>
              <a:t>‹#›</a:t>
            </a:fld>
            <a:endParaRPr lang="en-US"/>
          </a:p>
        </p:txBody>
      </p:sp>
    </p:spTree>
    <p:extLst>
      <p:ext uri="{BB962C8B-B14F-4D97-AF65-F5344CB8AC3E}">
        <p14:creationId xmlns:p14="http://schemas.microsoft.com/office/powerpoint/2010/main" val="359370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CB264B-BF8F-40B1-8793-E65C8432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30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CB264B-BF8F-40B1-8793-E65C8432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94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CB264B-BF8F-40B1-8793-E65C8432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4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CB264B-BF8F-40B1-8793-E65C8432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97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7E0307-B85C-446A-8EF0-0407D435D787}"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9255346" y="2750337"/>
            <a:ext cx="1171888" cy="135644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4615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D862E7-95FA-4FC4-9EC5-DDBFA8DC7417}"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10729455" y="4711309"/>
            <a:ext cx="1154151" cy="10907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057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B987F2-A784-4F72-BB57-0E9EACDE722E}"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10729455" y="4711615"/>
            <a:ext cx="1154151" cy="10907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3509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BBD51E-4B19-444E-85C0-DBD7EB6263F4}"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10729455" y="4709925"/>
            <a:ext cx="1154151" cy="10907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all" spc="0" normalizeH="0" baseline="0" noProof="0" dirty="0">
                <a:ln w="3175" cmpd="sng">
                  <a:noFill/>
                </a:ln>
                <a:solidFill>
                  <a:prstClr val="white"/>
                </a:solidFill>
                <a:effectLst/>
                <a:uLnTx/>
                <a:uFillTx/>
                <a:latin typeface="Trebuchet MS" panose="020B0603020202020204"/>
                <a:ea typeface="+mn-ea"/>
                <a:cs typeface="+mn-cs"/>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7200" b="0" i="0" u="none" strike="noStrike" kern="1200" cap="all" spc="0" normalizeH="0" baseline="0" noProof="0" dirty="0">
                <a:ln w="3175" cmpd="sng">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1999748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D7255A-4AD5-4D3E-9A0A-689DA3BA976C}"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10729455" y="4709925"/>
            <a:ext cx="1154151" cy="10907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093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E0AD15-87AC-45B2-9EE5-8D165AF83CD7}"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5148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C40CCD-F0D6-4CC2-A4C8-2D7D0D875F02}"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62764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CFE2CC-454D-4466-AC55-B86DA0A87BAE}"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94058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7B1BF-4039-460D-A637-65428CBD720E}"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a:xfrm>
            <a:off x="680321" y="5936188"/>
            <a:ext cx="6126805"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6469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A39ACE-9343-4EBE-B5CA-AEA240A1DC53}"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6700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A00F7B-89C5-4DF7-A309-6263220147D4}"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2656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9C95DE-FD64-4606-AE61-EC1136867CC6}"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012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EB0BBD-30FE-4CF1-900A-0C45149F8AF8}"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44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1A5F7F-3E81-4C65-A4D1-CB62D5B9DB91}"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5355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7ECC86-1672-4627-AEFE-EC5485C73905}"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51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DCB01F-D966-4C62-B900-0BE008A90C98}"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5740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73A0EA-7DC7-4964-BB97-B173EF3B859A}"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461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EF52CC-F3D9-41D4-BCE4-C208E61A3F31}" type="datetimeFigureOut">
              <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2/4/2022</a:t>
            </a:fld>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960474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adracity.ir/" TargetMode="External"/><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1785256" y="657292"/>
            <a:ext cx="6461761" cy="4846320"/>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8916680" y="2676434"/>
            <a:ext cx="3275320" cy="1754326"/>
          </a:xfrm>
          <a:prstGeom prst="rect">
            <a:avLst/>
          </a:prstGeom>
          <a:noFill/>
        </p:spPr>
        <p:txBody>
          <a:bodyPr wrap="none" rtlCol="0">
            <a:spAutoFit/>
          </a:bodyPr>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2  Davat" panose="00000400000000000000" pitchFamily="2" charset="-78"/>
              </a:rPr>
              <a:t>بررسی پیامدهای فرهنگی زندگی </a:t>
            </a:r>
          </a:p>
          <a:p>
            <a:pPr marL="0" marR="0" lvl="0" indent="0" algn="r" defTabSz="457200" rtl="1"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2  Davat" panose="00000400000000000000" pitchFamily="2" charset="-78"/>
              </a:rPr>
              <a:t>آپارتمان نشینی درشهرجدید صدرا</a:t>
            </a:r>
            <a:endParaRPr kumimoji="0" lang="en-US" sz="2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2  Davat" panose="00000400000000000000" pitchFamily="2" charset="-78"/>
            </a:endParaRPr>
          </a:p>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rebuchet MS" panose="020B0603020202020204"/>
              <a:ea typeface="+mn-ea"/>
              <a:cs typeface="2  Davat" panose="00000400000000000000" pitchFamily="2" charset="-78"/>
            </a:endParaRPr>
          </a:p>
        </p:txBody>
      </p:sp>
      <p:sp>
        <p:nvSpPr>
          <p:cNvPr id="7" name="TextBox 6"/>
          <p:cNvSpPr txBox="1"/>
          <p:nvPr/>
        </p:nvSpPr>
        <p:spPr>
          <a:xfrm>
            <a:off x="9191627" y="326127"/>
            <a:ext cx="272542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2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B Nazanin" panose="00000400000000000000" pitchFamily="2" charset="-78"/>
              </a:rPr>
              <a:t>بسم الله الرحمن الرحیم</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B Nazanin" panose="00000400000000000000" pitchFamily="2" charset="-78"/>
            </a:endParaRPr>
          </a:p>
        </p:txBody>
      </p:sp>
      <p:sp>
        <p:nvSpPr>
          <p:cNvPr id="2" name="TextBox 1"/>
          <p:cNvSpPr txBox="1"/>
          <p:nvPr/>
        </p:nvSpPr>
        <p:spPr>
          <a:xfrm>
            <a:off x="9501808" y="1208892"/>
            <a:ext cx="210506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B Nazanin" panose="00000400000000000000" pitchFamily="2" charset="-78"/>
              </a:rPr>
              <a:t>پروپوزال درس روش تحقیق</a:t>
            </a: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B Nazanin" panose="00000400000000000000" pitchFamily="2" charset="-78"/>
            </a:endParaRPr>
          </a:p>
        </p:txBody>
      </p:sp>
    </p:spTree>
    <p:extLst>
      <p:ext uri="{BB962C8B-B14F-4D97-AF65-F5344CB8AC3E}">
        <p14:creationId xmlns:p14="http://schemas.microsoft.com/office/powerpoint/2010/main" val="149315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Content Placeholder 3"/>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67354" y="1271451"/>
            <a:ext cx="11257292" cy="5364480"/>
          </a:xfrm>
          <a:prstGeom prst="rect">
            <a:avLst/>
          </a:prstGeom>
          <a:solidFill>
            <a:schemeClr val="tx1">
              <a:alpha val="50000"/>
            </a:schemeClr>
          </a:solidFill>
          <a:ln w="952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سیاست احداث شهرهای جدید در ایران با هدف کاهش فشار های جمعیتی وارد شده به شهر های بزرگ در  اواخر دهه 1360 مطرح گردید. با شروع احداث شهر های جدید، برخی مسائل و مشکلات شهرهای جدید آشکار شده و انتقادات و پیشنهادات اصلاحی بیان گردید که تا امروز همچنان ادامه دارد. </a:t>
            </a:r>
            <a:r>
              <a:rPr kumimoji="0" lang="ar-SA" sz="2000" b="0" i="0" u="none" strike="noStrike" kern="1200" cap="none" spc="0" normalizeH="0" baseline="30000" noProof="0" dirty="0">
                <a:ln>
                  <a:noFill/>
                </a:ln>
                <a:solidFill>
                  <a:prstClr val="black"/>
                </a:solidFill>
                <a:effectLst/>
                <a:uLnTx/>
                <a:uFillTx/>
                <a:latin typeface="Trebuchet MS" panose="020B0603020202020204"/>
                <a:ea typeface="+mn-ea"/>
                <a:cs typeface="B Nazanin" panose="00000400000000000000" pitchFamily="2" charset="-78"/>
              </a:rPr>
              <a:t>1</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endParaRPr>
          </a:p>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با گسترش شهرها، معضلات و مشکلات شهری نیز گسترش یافت. </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endParaRPr>
          </a:p>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آپارتمان نشینی از پدیده های قرن 20 است که ابتدا در کشورهای غربی پایه گذاری گردید و سپس به دلیل روبه رو شدن کشورمان با افزایش جمعیت و به دنبال آن مشکلات مسکن، این پدیده نیز وارد کشورمان شد. در سال های اخیر تعداد افراد آپارتمان نشین به طور قابل ملاحظه ای رو به رشد است؛ در حالی که آموزش های لازم برای زندگی جمعی به آن ها داده نشده است. و درنتیجه مردم آمادگی ذهنی و علمی لازم برای زندگی آپارتمان نشینی ندارند.</a:t>
            </a:r>
            <a:r>
              <a:rPr kumimoji="0" lang="ar-SA" sz="2000" b="0" i="0" u="none" strike="noStrike" kern="1200" cap="none" spc="0" normalizeH="0" baseline="30000" noProof="0" dirty="0">
                <a:ln>
                  <a:noFill/>
                </a:ln>
                <a:solidFill>
                  <a:prstClr val="black"/>
                </a:solidFill>
                <a:effectLst/>
                <a:uLnTx/>
                <a:uFillTx/>
                <a:latin typeface="Trebuchet MS" panose="020B0603020202020204"/>
                <a:ea typeface="+mn-ea"/>
                <a:cs typeface="B Nazanin" panose="00000400000000000000" pitchFamily="2" charset="-78"/>
              </a:rPr>
              <a:t>2</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endParaRP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SA" sz="2000" b="0" i="1" u="none" strike="noStrike" kern="1200" cap="none" spc="0" normalizeH="0" baseline="0" noProof="0" dirty="0">
                <a:ln>
                  <a:noFill/>
                </a:ln>
                <a:solidFill>
                  <a:srgbClr val="FF0000"/>
                </a:solidFill>
                <a:effectLst/>
                <a:uLnTx/>
                <a:uFillTx/>
                <a:latin typeface="Trebuchet MS" panose="020B0603020202020204"/>
                <a:ea typeface="+mn-ea"/>
                <a:cs typeface="B Nazanin" panose="00000400000000000000" pitchFamily="2" charset="-78"/>
              </a:rPr>
              <a:t>"فرهنگ عصاره زندگی اجتماعی مردم است و در تمامی افکار، معیارها،ارزش ها و فعالیت های فردی و اجتماعی منعکس می شود و افراد باتوجه به باورداشت ها و فرهنگ خود، با امور پیرامون خویش برخورد می کنند."</a:t>
            </a:r>
            <a:r>
              <a:rPr kumimoji="0" lang="ar-SA" sz="2000" b="0" i="1" u="none" strike="noStrike" kern="1200" cap="none" spc="0" normalizeH="0" baseline="30000" noProof="0" dirty="0" smtClean="0">
                <a:ln>
                  <a:noFill/>
                </a:ln>
                <a:solidFill>
                  <a:srgbClr val="FF0000"/>
                </a:solidFill>
                <a:effectLst/>
                <a:uLnTx/>
                <a:uFillTx/>
                <a:latin typeface="Trebuchet MS" panose="020B0603020202020204"/>
                <a:ea typeface="+mn-ea"/>
                <a:cs typeface="B Nazanin" panose="00000400000000000000" pitchFamily="2" charset="-78"/>
              </a:rPr>
              <a:t>2</a:t>
            </a:r>
            <a:endParaRPr kumimoji="0" lang="en-US" sz="2000" b="0" i="0" u="none" strike="noStrike" kern="1200" cap="none" spc="0" normalizeH="0" baseline="0" noProof="0" dirty="0">
              <a:ln>
                <a:noFill/>
              </a:ln>
              <a:solidFill>
                <a:srgbClr val="FF0000"/>
              </a:solidFill>
              <a:effectLst/>
              <a:uLnTx/>
              <a:uFillTx/>
              <a:latin typeface="Trebuchet MS" panose="020B0603020202020204"/>
              <a:ea typeface="+mn-ea"/>
              <a:cs typeface="B Nazanin" panose="00000400000000000000" pitchFamily="2" charset="-78"/>
            </a:endParaRPr>
          </a:p>
        </p:txBody>
      </p:sp>
      <p:sp>
        <p:nvSpPr>
          <p:cNvPr id="11" name="Rectangle 10"/>
          <p:cNvSpPr/>
          <p:nvPr/>
        </p:nvSpPr>
        <p:spPr>
          <a:xfrm>
            <a:off x="9527176" y="140450"/>
            <a:ext cx="2664823" cy="905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rPr>
              <a:t>مقدمه</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endParaRPr>
          </a:p>
        </p:txBody>
      </p:sp>
    </p:spTree>
    <p:extLst>
      <p:ext uri="{BB962C8B-B14F-4D97-AF65-F5344CB8AC3E}">
        <p14:creationId xmlns:p14="http://schemas.microsoft.com/office/powerpoint/2010/main" val="1553767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67354" y="1254030"/>
            <a:ext cx="11257292" cy="5364480"/>
          </a:xfrm>
          <a:prstGeom prst="rect">
            <a:avLst/>
          </a:prstGeom>
          <a:solidFill>
            <a:schemeClr val="tx1">
              <a:alpha val="50000"/>
            </a:schemeClr>
          </a:solidFill>
          <a:ln w="952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2000" b="0" i="0" u="none" strike="noStrike" kern="1200" cap="none" spc="0" normalizeH="0" baseline="0" noProof="0" dirty="0" smtClean="0">
                <a:ln>
                  <a:noFill/>
                </a:ln>
                <a:solidFill>
                  <a:prstClr val="black"/>
                </a:solidFill>
                <a:effectLst/>
                <a:uLnTx/>
                <a:uFillTx/>
                <a:latin typeface="Trebuchet MS" panose="020B0603020202020204"/>
                <a:ea typeface="+mn-ea"/>
                <a:cs typeface="B Nazanin" panose="00000400000000000000" pitchFamily="2" charset="-78"/>
              </a:rPr>
              <a:t>خارج </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شدن خانه ها از فضایی که وسعت آن امروزه برای نسل جدید کمتر در تخیل می گنجد و تبدیل شدن آن به خانه هایی در ابعاد کوچکتر، به گونه ای که هر خانه روی خانه ای دیگر بنا شده، مدلی از زندگی را در خانه هایی به نام آپارتمان به وجود آورده </a:t>
            </a:r>
            <a:r>
              <a:rPr kumimoji="0" lang="ar-SA" sz="2000" b="0" i="0" u="none" strike="noStrike" kern="1200" cap="none" spc="0" normalizeH="0" baseline="0" noProof="0" dirty="0" smtClean="0">
                <a:ln>
                  <a:noFill/>
                </a:ln>
                <a:solidFill>
                  <a:prstClr val="black"/>
                </a:solidFill>
                <a:effectLst/>
                <a:uLnTx/>
                <a:uFillTx/>
                <a:latin typeface="Trebuchet MS" panose="020B0603020202020204"/>
                <a:ea typeface="+mn-ea"/>
                <a:cs typeface="B Nazanin" panose="00000400000000000000" pitchFamily="2" charset="-78"/>
              </a:rPr>
              <a:t>است.</a:t>
            </a:r>
            <a:r>
              <a:rPr kumimoji="0" lang="fa-IR" sz="2000" b="0" i="0" u="none" strike="noStrike" kern="1200" cap="none" spc="0" normalizeH="0" baseline="30000" noProof="0" dirty="0" smtClean="0">
                <a:ln>
                  <a:noFill/>
                </a:ln>
                <a:solidFill>
                  <a:prstClr val="black"/>
                </a:solidFill>
                <a:effectLst/>
                <a:uLnTx/>
                <a:uFillTx/>
                <a:latin typeface="Trebuchet MS" panose="020B0603020202020204"/>
                <a:ea typeface="+mn-ea"/>
                <a:cs typeface="B Nazanin" panose="00000400000000000000" pitchFamily="2" charset="-78"/>
              </a:rPr>
              <a:t>4</a:t>
            </a:r>
          </a:p>
          <a:p>
            <a:pPr marL="342900" marR="0" lvl="0" indent="-342900" algn="r"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a-IR" sz="3600" b="0" i="0" u="none" strike="noStrike" kern="1200" cap="none" spc="0" normalizeH="0" baseline="0" noProof="0" dirty="0" smtClean="0">
                <a:ln>
                  <a:noFill/>
                </a:ln>
                <a:solidFill>
                  <a:prstClr val="black"/>
                </a:solidFill>
                <a:effectLst/>
                <a:uLnTx/>
                <a:uFillTx/>
                <a:latin typeface="Trebuchet MS" panose="020B0603020202020204"/>
                <a:ea typeface="+mn-ea"/>
                <a:cs typeface="B Nazanin" panose="00000400000000000000" pitchFamily="2" charset="-78"/>
              </a:rPr>
              <a:t>ادامه در فایل اصلی..................</a:t>
            </a:r>
            <a:endParaRPr kumimoji="0" lang="en-US" sz="36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endParaRPr>
          </a:p>
        </p:txBody>
      </p:sp>
      <p:sp>
        <p:nvSpPr>
          <p:cNvPr id="6" name="Rectangle 5"/>
          <p:cNvSpPr/>
          <p:nvPr/>
        </p:nvSpPr>
        <p:spPr>
          <a:xfrm>
            <a:off x="9174737" y="96985"/>
            <a:ext cx="2664823" cy="905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6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rPr>
              <a:t>طرح مسئله</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endParaRPr>
          </a:p>
        </p:txBody>
      </p:sp>
    </p:spTree>
    <p:extLst>
      <p:ext uri="{BB962C8B-B14F-4D97-AF65-F5344CB8AC3E}">
        <p14:creationId xmlns:p14="http://schemas.microsoft.com/office/powerpoint/2010/main" val="833422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p:nvSpPr>
        <p:spPr>
          <a:xfrm>
            <a:off x="132080" y="1120976"/>
            <a:ext cx="11917680" cy="5625263"/>
          </a:xfrm>
          <a:prstGeom prst="rect">
            <a:avLst/>
          </a:prstGeom>
          <a:solidFill>
            <a:schemeClr val="tx1">
              <a:alpha val="50000"/>
            </a:schemeClr>
          </a:solidFill>
          <a:ln w="952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endParaRPr>
          </a:p>
        </p:txBody>
      </p:sp>
      <p:sp>
        <p:nvSpPr>
          <p:cNvPr id="6" name="Rectangle 5"/>
          <p:cNvSpPr/>
          <p:nvPr/>
        </p:nvSpPr>
        <p:spPr>
          <a:xfrm>
            <a:off x="8788400" y="82392"/>
            <a:ext cx="3403599" cy="905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rPr>
              <a:t>اهمیت و ضرورت تحقیق</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endParaRPr>
          </a:p>
        </p:txBody>
      </p:sp>
      <p:sp>
        <p:nvSpPr>
          <p:cNvPr id="7" name="Rectangle 6"/>
          <p:cNvSpPr/>
          <p:nvPr/>
        </p:nvSpPr>
        <p:spPr>
          <a:xfrm>
            <a:off x="132080" y="1177842"/>
            <a:ext cx="12791440" cy="2739211"/>
          </a:xfrm>
          <a:prstGeom prst="rect">
            <a:avLst/>
          </a:prstGeom>
        </p:spPr>
        <p:txBody>
          <a:bodyPr wrap="square">
            <a:spAutoFit/>
          </a:bodyPr>
          <a:lstStyle/>
          <a:p>
            <a:pPr marL="1257300" marR="0" lvl="0" indent="-342900" algn="r" defTabSz="457200" rtl="1"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ar-SA" sz="2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افزایش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سریع جمعیت شهرها و گسترش شهرنشینی طی دهه های اخیر و افزایش تقاضا برای مسکن از یک سو، کمبود زمین و بالا بودن قیمت آن از سویی دیگر، مردم را به سوی زندگی آپارتمانی سوق داده و می </a:t>
            </a:r>
            <a:r>
              <a:rPr kumimoji="0" lang="ar-SA" sz="20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دهد.</a:t>
            </a:r>
            <a:r>
              <a:rPr kumimoji="0" lang="fa-IR" sz="2000" b="0" i="0" u="none" strike="noStrike" kern="1200" cap="none" spc="0" normalizeH="0" baseline="3000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7</a:t>
            </a:r>
          </a:p>
          <a:p>
            <a:pPr marL="1257300" marR="0" lvl="0" indent="-342900" algn="r" defTabSz="457200" rtl="1" eaLnBrk="1" fontAlgn="auto" latinLnBrk="0" hangingPunct="1">
              <a:lnSpc>
                <a:spcPct val="150000"/>
              </a:lnSpc>
              <a:spcBef>
                <a:spcPts val="0"/>
              </a:spcBef>
              <a:spcAft>
                <a:spcPts val="800"/>
              </a:spcAft>
              <a:buClrTx/>
              <a:buSzTx/>
              <a:buFont typeface="Arial" panose="020B0604020202020204" pitchFamily="34" charset="0"/>
              <a:buChar char="•"/>
              <a:tabLst/>
              <a:defRPr/>
            </a:pPr>
            <a:endParaRPr lang="fa-IR" sz="2000" baseline="30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1257300" indent="-342900" algn="r" defTabSz="457200" rtl="1">
              <a:lnSpc>
                <a:spcPct val="150000"/>
              </a:lnSpc>
              <a:spcAft>
                <a:spcPts val="800"/>
              </a:spcAft>
              <a:buFont typeface="Arial" panose="020B0604020202020204" pitchFamily="34" charset="0"/>
              <a:buChar char="•"/>
              <a:defRPr/>
            </a:pPr>
            <a:r>
              <a:rPr lang="fa-IR" sz="3200" b="1" dirty="0">
                <a:solidFill>
                  <a:prstClr val="black"/>
                </a:solidFill>
                <a:cs typeface="B Nazanin" panose="00000400000000000000" pitchFamily="2" charset="-78"/>
              </a:rPr>
              <a:t>ادامه در فایل اصلی..................</a:t>
            </a:r>
            <a:endParaRPr lang="en-US" sz="3200" b="1" dirty="0">
              <a:solidFill>
                <a:prstClr val="black"/>
              </a:solidFill>
              <a:cs typeface="B Nazanin" panose="00000400000000000000" pitchFamily="2" charset="-78"/>
            </a:endParaRPr>
          </a:p>
          <a:p>
            <a:pPr marL="1257300" marR="0" lvl="0" indent="-342900" algn="r" defTabSz="457200" rtl="1" eaLnBrk="1" fontAlgn="auto" latinLnBrk="0" hangingPunct="1">
              <a:lnSpc>
                <a:spcPct val="150000"/>
              </a:lnSpc>
              <a:spcBef>
                <a:spcPts val="0"/>
              </a:spcBef>
              <a:spcAft>
                <a:spcPts val="8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93979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28" name="Straight Connector 27"/>
          <p:cNvCxnSpPr>
            <a:stCxn id="8" idx="2"/>
          </p:cNvCxnSpPr>
          <p:nvPr/>
        </p:nvCxnSpPr>
        <p:spPr>
          <a:xfrm>
            <a:off x="5632450" y="535342"/>
            <a:ext cx="0" cy="3808427"/>
          </a:xfrm>
          <a:prstGeom prst="line">
            <a:avLst/>
          </a:prstGeom>
        </p:spPr>
        <p:style>
          <a:lnRef idx="3">
            <a:schemeClr val="dk1"/>
          </a:lnRef>
          <a:fillRef idx="0">
            <a:schemeClr val="dk1"/>
          </a:fillRef>
          <a:effectRef idx="2">
            <a:schemeClr val="dk1"/>
          </a:effectRef>
          <a:fontRef idx="minor">
            <a:schemeClr val="tx1"/>
          </a:fontRef>
        </p:style>
      </p:cxnSp>
      <p:sp>
        <p:nvSpPr>
          <p:cNvPr id="7" name="Rectangle 6"/>
          <p:cNvSpPr/>
          <p:nvPr/>
        </p:nvSpPr>
        <p:spPr>
          <a:xfrm>
            <a:off x="9527177" y="170929"/>
            <a:ext cx="2664823" cy="905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rPr>
              <a:t>رویه ی تحقیق</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endParaRPr>
          </a:p>
        </p:txBody>
      </p:sp>
      <p:sp>
        <p:nvSpPr>
          <p:cNvPr id="8" name="Rectangle 7"/>
          <p:cNvSpPr/>
          <p:nvPr/>
        </p:nvSpPr>
        <p:spPr>
          <a:xfrm>
            <a:off x="4969510" y="154342"/>
            <a:ext cx="1325880" cy="3810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B Nazanin" panose="00000400000000000000" pitchFamily="2" charset="-78"/>
              </a:rPr>
              <a:t>انتخاب موضوع</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Arial" panose="020B0604020202020204" pitchFamily="34" charset="0"/>
            </a:endParaRPr>
          </a:p>
        </p:txBody>
      </p:sp>
      <p:sp>
        <p:nvSpPr>
          <p:cNvPr id="9" name="Rectangle 8"/>
          <p:cNvSpPr/>
          <p:nvPr/>
        </p:nvSpPr>
        <p:spPr>
          <a:xfrm>
            <a:off x="4969510" y="672185"/>
            <a:ext cx="1325880" cy="3810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B Nazanin" panose="00000400000000000000" pitchFamily="2" charset="-78"/>
              </a:rPr>
              <a:t>طرح مسئله</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Arial" panose="020B0604020202020204" pitchFamily="34" charset="0"/>
            </a:endParaRPr>
          </a:p>
        </p:txBody>
      </p:sp>
      <p:sp>
        <p:nvSpPr>
          <p:cNvPr id="10" name="Rectangle 9"/>
          <p:cNvSpPr/>
          <p:nvPr/>
        </p:nvSpPr>
        <p:spPr>
          <a:xfrm>
            <a:off x="4778012" y="1192603"/>
            <a:ext cx="1708876" cy="3810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B Nazanin" panose="00000400000000000000" pitchFamily="2" charset="-78"/>
              </a:rPr>
              <a:t>تدوین اهمیت تحقیق</a:t>
            </a:r>
            <a:endParaRPr kumimoji="0" lang="en-US" sz="1400" b="0"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Arial" panose="020B0604020202020204" pitchFamily="34" charset="0"/>
            </a:endParaRPr>
          </a:p>
        </p:txBody>
      </p:sp>
      <p:sp>
        <p:nvSpPr>
          <p:cNvPr id="40" name="Rectangle 39"/>
          <p:cNvSpPr/>
          <p:nvPr/>
        </p:nvSpPr>
        <p:spPr>
          <a:xfrm>
            <a:off x="4720862" y="3173802"/>
            <a:ext cx="1708876" cy="2655497"/>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a-IR" sz="1800" b="1" i="0" u="none" strike="noStrike" kern="1200" cap="none" spc="0" normalizeH="0" baseline="0" noProof="0" dirty="0" smtClean="0">
                <a:ln>
                  <a:noFill/>
                </a:ln>
                <a:solidFill>
                  <a:prstClr val="black"/>
                </a:solidFill>
                <a:effectLst/>
                <a:uLnTx/>
                <a:uFillTx/>
                <a:latin typeface="Trebuchet MS" panose="020B0603020202020204"/>
                <a:ea typeface="Calibri" panose="020F0502020204030204" pitchFamily="34" charset="0"/>
                <a:cs typeface="B Nazanin" panose="00000400000000000000" pitchFamily="2" charset="-78"/>
              </a:rPr>
              <a:t>کامل</a:t>
            </a:r>
            <a:r>
              <a:rPr kumimoji="0" lang="fa-IR" sz="1800" b="1" i="0" u="none" strike="noStrike" kern="1200" cap="none" spc="0" normalizeH="0" noProof="0" dirty="0" smtClean="0">
                <a:ln>
                  <a:noFill/>
                </a:ln>
                <a:solidFill>
                  <a:prstClr val="black"/>
                </a:solidFill>
                <a:effectLst/>
                <a:uLnTx/>
                <a:uFillTx/>
                <a:latin typeface="Trebuchet MS" panose="020B0603020202020204"/>
                <a:ea typeface="Calibri" panose="020F0502020204030204" pitchFamily="34" charset="0"/>
                <a:cs typeface="B Nazanin" panose="00000400000000000000" pitchFamily="2" charset="-78"/>
              </a:rPr>
              <a:t> شده این نمودار در فایل اصلی قرار دارد</a:t>
            </a:r>
            <a:endParaRPr kumimoji="0" lang="en-US" sz="1400" b="1" i="0" u="none" strike="noStrike" kern="1200" cap="none" spc="0" normalizeH="0" baseline="0" noProof="0" dirty="0">
              <a:ln>
                <a:noFill/>
              </a:ln>
              <a:solidFill>
                <a:prstClr val="black"/>
              </a:solidFill>
              <a:effectLst/>
              <a:uLnTx/>
              <a:uFillTx/>
              <a:latin typeface="Trebuchet MS" panose="020B060302020202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857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p:nvSpPr>
        <p:spPr>
          <a:xfrm>
            <a:off x="104503" y="1143025"/>
            <a:ext cx="11927843" cy="5632225"/>
          </a:xfrm>
          <a:prstGeom prst="rect">
            <a:avLst/>
          </a:prstGeom>
          <a:solidFill>
            <a:schemeClr val="tx1">
              <a:alpha val="50000"/>
            </a:schemeClr>
          </a:solidFill>
          <a:ln w="952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endParaRPr>
          </a:p>
        </p:txBody>
      </p:sp>
      <p:sp>
        <p:nvSpPr>
          <p:cNvPr id="7" name="Rectangle 6"/>
          <p:cNvSpPr/>
          <p:nvPr/>
        </p:nvSpPr>
        <p:spPr>
          <a:xfrm>
            <a:off x="9527176" y="88196"/>
            <a:ext cx="2664823" cy="90569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rPr>
              <a:t>منابع</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rebuchet MS" panose="020B0603020202020204"/>
              <a:ea typeface="+mn-ea"/>
              <a:cs typeface="Mj_Farsi Simple Normal" panose="00000400000000000000" pitchFamily="2" charset="-78"/>
            </a:endParaRPr>
          </a:p>
        </p:txBody>
      </p:sp>
      <p:sp>
        <p:nvSpPr>
          <p:cNvPr id="8" name="Rectangle 7"/>
          <p:cNvSpPr/>
          <p:nvPr/>
        </p:nvSpPr>
        <p:spPr>
          <a:xfrm>
            <a:off x="-923109" y="1186589"/>
            <a:ext cx="12955455" cy="6745052"/>
          </a:xfrm>
          <a:prstGeom prst="rect">
            <a:avLst/>
          </a:prstGeom>
        </p:spPr>
        <p:txBody>
          <a:bodyPr wrap="square">
            <a:spAutoFit/>
          </a:bodyPr>
          <a:lstStyle/>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tab pos="5353050" algn="l"/>
              </a:tabLst>
              <a:defRPr/>
            </a:pPr>
            <a:r>
              <a:rPr kumimoji="0" lang="ar-SA"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حاتمی نژاد،حسین و حاجی نژاد،صادق و زمانی،زهرا و قضایی،محمد ، "آسیب شناسی شهرهای جدید در ایران" ، صص (47-57).</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tab pos="5353050" algn="l"/>
              </a:tabLst>
              <a:defRPr/>
            </a:pPr>
            <a:r>
              <a:rPr kumimoji="0" lang="ar-SA"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کامران،فریدون و حسینی،احمد و ذیبیحی نیا،خدیجه ، (1385) ، "بررسی مشکلا فرهنگی- اجتماعی زندگی آپارتمانی شهر جدید پردیس" ، فصل نامه پژوهشی اجتماعی، سال دوم، شماره 5، صص(21-40) .</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tab pos="5353050" algn="l"/>
              </a:tabLst>
              <a:defRPr/>
            </a:pPr>
            <a:r>
              <a:rPr kumimoji="0" lang="ar-SA"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حائری،م،ر ، (1372) ، "آیا شهر های جدید هم جدید هستند و هم شهر؟" ، مجموعه مقالات ارائه شده در کنفرانس بین المللی توسعه شهری در شهر های جدید، وزارت مسکن و شهرسازی شرکت عمران شهر های جدید.</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tab pos="5353050" algn="l"/>
              </a:tabLst>
              <a:defRPr/>
            </a:pPr>
            <a:r>
              <a:rPr kumimoji="0" lang="ar-SA"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زارع شاه ابادی،اکبر و ترکان،رحمت الله ، (1393) ،"بررسی عوامل موثر در نگرش زنان نسبت به آپارتمان نشینی در شهر یزد (مطالعه تطبیقی زنان ویلانشین و آپارتمان نشین" ، فصل نامه ی شورای فرهنگی اجتماعی زنان و خانواده، سال هفدهم، شماره 65 ، صص(163-214)</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tab pos="5353050" algn="l"/>
              </a:tabLst>
              <a:defRPr/>
            </a:pPr>
            <a:r>
              <a:rPr kumimoji="0" lang="ar-SA"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عربی بلاغی،نادر ،(1382) ، "الزامات بلند مرتبه سازی به عنوان شکلی از انبوه سازی مسکن" ، فصل نامه ی انبوه سازان مسکن، سال سوم، شماره 9 و10.</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tab pos="5353050" algn="l"/>
              </a:tabLst>
              <a:defRPr/>
            </a:pPr>
            <a:r>
              <a:rPr kumimoji="0" lang="en-US" sz="17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hlinkClick r:id="rId3"/>
              </a:rPr>
              <a:t>http://www.sadracity.ir</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r>
              <a:rPr kumimoji="0" lang="fa-I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ابراهیم زاده و سرگزی ، (1389) ، </a:t>
            </a:r>
            <a:r>
              <a:rPr kumimoji="0" lang="fa-I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mbria" panose="02040503050406030204" pitchFamily="18" charset="0"/>
              </a:rPr>
              <a:t>"</a:t>
            </a:r>
            <a:r>
              <a:rPr kumimoji="0" lang="fa-I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آپارتمان نشینی در شهرهای اسلامی ومشکلات فرهنگی ناشی از آن (مطالعه موردی شهر زاهدان)" ، مجموعه مقالات چهارمین کنگره ی بین المللی جغرافی دانان جهان اسلام.</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r>
              <a:rPr kumimoji="0" lang="fa-I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تبریزی،محسن و یاهک،سجاد و قهرمانی،سهراب و باصری،علی ، (1390) ، </a:t>
            </a:r>
            <a:r>
              <a:rPr kumimoji="0" lang="fa-I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mbria" panose="02040503050406030204" pitchFamily="18" charset="0"/>
              </a:rPr>
              <a:t>"</a:t>
            </a:r>
            <a:r>
              <a:rPr kumimoji="0" lang="fa-IR"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مطالعه میزان مشکلات آپارتمان نشینی و عوامل تاثییر گذار برآن در کرج ، تحلیل اجتماعی ، شماره 4، ص(189</a:t>
            </a:r>
            <a:r>
              <a:rPr kumimoji="0" lang="fa-IR" sz="17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a:t>
            </a: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r>
              <a:rPr kumimoji="0" lang="fa-IR" sz="1700" b="0" i="0" u="none" strike="noStrike" kern="1200" cap="none" spc="0" normalizeH="0" baseline="0" noProof="0" dirty="0" smtClean="0">
                <a:ln>
                  <a:noFill/>
                </a:ln>
                <a:solidFill>
                  <a:prstClr val="black"/>
                </a:solidFill>
                <a:effectLst/>
                <a:uLnTx/>
                <a:uFillTx/>
                <a:latin typeface="Trebuchet MS" panose="020B0603020202020204"/>
                <a:ea typeface="+mn-ea"/>
                <a:cs typeface="B Nazanin" panose="00000400000000000000" pitchFamily="2" charset="-78"/>
              </a:rPr>
              <a:t>ممتاز،فریده </a:t>
            </a:r>
            <a:r>
              <a:rPr kumimoji="0" lang="fa-IR"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  (1381) ، "جامعه شناسی شهر" ، ص(141)، تهران:شرکت سهامی انتشار</a:t>
            </a:r>
            <a:r>
              <a:rPr kumimoji="0" lang="fa-IR" sz="1700" b="0" i="0" u="none" strike="noStrike" kern="1200" cap="none" spc="0" normalizeH="0" baseline="0" noProof="0" dirty="0" smtClean="0">
                <a:ln>
                  <a:noFill/>
                </a:ln>
                <a:solidFill>
                  <a:prstClr val="black"/>
                </a:solidFill>
                <a:effectLst/>
                <a:uLnTx/>
                <a:uFillTx/>
                <a:latin typeface="Trebuchet MS" panose="020B0603020202020204"/>
                <a:ea typeface="+mn-ea"/>
                <a:cs typeface="B Nazanin" panose="00000400000000000000" pitchFamily="2" charset="-78"/>
              </a:rPr>
              <a:t>.</a:t>
            </a: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r>
              <a:rPr kumimoji="0" lang="fa-IR"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سروستانی،صدیق ، (1369) ، "انسان و شهر نشینی" ، نامه علوم اجتماعی ، شماره 1، صص (205 و 142) ،  انتشارات دانشگاه تهران .</a:t>
            </a: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r>
              <a:rPr kumimoji="0" lang="fa-IR"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	</a:t>
            </a:r>
            <a:r>
              <a:rPr kumimoji="0" lang="en-US" sz="1700" b="0" i="0" u="none" strike="noStrike" kern="1200" cap="none" spc="0" normalizeH="0" baseline="0" noProof="0" dirty="0" err="1">
                <a:ln>
                  <a:noFill/>
                </a:ln>
                <a:solidFill>
                  <a:prstClr val="black"/>
                </a:solidFill>
                <a:effectLst/>
                <a:uLnTx/>
                <a:uFillTx/>
                <a:latin typeface="Trebuchet MS" panose="020B0603020202020204"/>
                <a:ea typeface="+mn-ea"/>
                <a:cs typeface="B Nazanin" panose="00000400000000000000" pitchFamily="2" charset="-78"/>
              </a:rPr>
              <a:t>Gons</a:t>
            </a:r>
            <a:r>
              <a:rPr kumimoji="0" lang="en-US"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 H . (1988). “Urbanism And </a:t>
            </a:r>
            <a:r>
              <a:rPr kumimoji="0" lang="en-US" sz="1700" b="0" i="0" u="none" strike="noStrike" kern="1200" cap="none" spc="0" normalizeH="0" baseline="0" noProof="0" dirty="0" err="1">
                <a:ln>
                  <a:noFill/>
                </a:ln>
                <a:solidFill>
                  <a:prstClr val="black"/>
                </a:solidFill>
                <a:effectLst/>
                <a:uLnTx/>
                <a:uFillTx/>
                <a:latin typeface="Trebuchet MS" panose="020B0603020202020204"/>
                <a:ea typeface="+mn-ea"/>
                <a:cs typeface="B Nazanin" panose="00000400000000000000" pitchFamily="2" charset="-78"/>
              </a:rPr>
              <a:t>Soborbnism</a:t>
            </a:r>
            <a:r>
              <a:rPr kumimoji="0" lang="en-US"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 as life : Revelation of </a:t>
            </a:r>
            <a:r>
              <a:rPr kumimoji="0" lang="en-US" sz="1700" b="0" i="0" u="none" strike="noStrike" kern="1200" cap="none" spc="0" normalizeH="0" baseline="0" noProof="0" dirty="0" err="1">
                <a:ln>
                  <a:noFill/>
                </a:ln>
                <a:solidFill>
                  <a:prstClr val="black"/>
                </a:solidFill>
                <a:effectLst/>
                <a:uLnTx/>
                <a:uFillTx/>
                <a:latin typeface="Trebuchet MS" panose="020B0603020202020204"/>
                <a:ea typeface="+mn-ea"/>
                <a:cs typeface="B Nazanin" panose="00000400000000000000" pitchFamily="2" charset="-78"/>
              </a:rPr>
              <a:t>Difinition</a:t>
            </a:r>
            <a:r>
              <a:rPr kumimoji="0" lang="en-US"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 In people, </a:t>
            </a:r>
            <a:r>
              <a:rPr kumimoji="0" lang="en-US" sz="1700" b="0" i="0" u="none" strike="noStrike" kern="1200" cap="none" spc="0" normalizeH="0" baseline="0" noProof="0" dirty="0" err="1">
                <a:ln>
                  <a:noFill/>
                </a:ln>
                <a:solidFill>
                  <a:prstClr val="black"/>
                </a:solidFill>
                <a:effectLst/>
                <a:uLnTx/>
                <a:uFillTx/>
                <a:latin typeface="Trebuchet MS" panose="020B0603020202020204"/>
                <a:ea typeface="+mn-ea"/>
                <a:cs typeface="B Nazanin" panose="00000400000000000000" pitchFamily="2" charset="-78"/>
              </a:rPr>
              <a:t>NewYork</a:t>
            </a:r>
            <a:r>
              <a:rPr kumimoji="0" lang="en-US" sz="1700" b="0" i="0" u="none" strike="noStrike" kern="1200" cap="none" spc="0" normalizeH="0" baseline="0" noProof="0" dirty="0">
                <a:ln>
                  <a:noFill/>
                </a:ln>
                <a:solidFill>
                  <a:prstClr val="black"/>
                </a:solidFill>
                <a:effectLst/>
                <a:uLnTx/>
                <a:uFillTx/>
                <a:latin typeface="Trebuchet MS" panose="020B0603020202020204"/>
                <a:ea typeface="+mn-ea"/>
                <a:cs typeface="B Nazanin" panose="00000400000000000000" pitchFamily="2" charset="-78"/>
              </a:rPr>
              <a:t>: Basic Books.</a:t>
            </a: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endParaRPr kumimoji="0" lang="en-US" sz="17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342900" marR="971550" lvl="0" indent="-342900" algn="r" defTabSz="457200" rtl="1" eaLnBrk="1" fontAlgn="auto" latinLnBrk="0" hangingPunct="1">
              <a:lnSpc>
                <a:spcPct val="107000"/>
              </a:lnSpc>
              <a:spcBef>
                <a:spcPts val="0"/>
              </a:spcBef>
              <a:spcAft>
                <a:spcPts val="800"/>
              </a:spcAft>
              <a:buClrTx/>
              <a:buSzPts val="1400"/>
              <a:buFont typeface="+mj-lt"/>
              <a:buAutoNum type="arabicParen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9" name="Picture 8"/>
          <p:cNvPicPr/>
          <p:nvPr/>
        </p:nvPicPr>
        <p:blipFill rotWithShape="1">
          <a:blip r:embed="rId4" cstate="screen">
            <a:extLst>
              <a:ext uri="{BEBA8EAE-BF5A-486C-A8C5-ECC9F3942E4B}">
                <a14:imgProps xmlns:a14="http://schemas.microsoft.com/office/drawing/2010/main">
                  <a14:imgLayer r:embed="rId5">
                    <a14:imgEffect>
                      <a14:backgroundRemoval t="1154" b="100000" l="0" r="100000"/>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104502" y="-79616"/>
            <a:ext cx="5929857" cy="1119391"/>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rotWithShape="1">
          <a:blip r:embed="rId6" cstate="screen">
            <a:extLst>
              <a:ext uri="{BEBA8EAE-BF5A-486C-A8C5-ECC9F3942E4B}">
                <a14:imgProps xmlns:a14="http://schemas.microsoft.com/office/drawing/2010/main">
                  <a14:imgLayer r:embed="rId7">
                    <a14:imgEffect>
                      <a14:backgroundRemoval t="1154" b="100000" l="0" r="100000"/>
                    </a14:imgEffect>
                    <a14:imgEffect>
                      <a14:sharpenSoften amount="50000"/>
                    </a14:imgEffect>
                  </a14:imgLayer>
                </a14:imgProps>
              </a:ext>
              <a:ext uri="{28A0092B-C50C-407E-A947-70E740481C1C}">
                <a14:useLocalDpi xmlns:a14="http://schemas.microsoft.com/office/drawing/2010/main"/>
              </a:ext>
            </a:extLst>
          </a:blip>
          <a:srcRect/>
          <a:stretch/>
        </p:blipFill>
        <p:spPr bwMode="auto">
          <a:xfrm>
            <a:off x="6016941" y="-80852"/>
            <a:ext cx="2804841" cy="1119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3895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669</Words>
  <Application>Microsoft Office PowerPoint</Application>
  <PresentationFormat>Widescreen</PresentationFormat>
  <Paragraphs>38</Paragraphs>
  <Slides>6</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2  Davat</vt:lpstr>
      <vt:lpstr>Arial</vt:lpstr>
      <vt:lpstr>B Nazanin</vt:lpstr>
      <vt:lpstr>Calibri</vt:lpstr>
      <vt:lpstr>Cambria</vt:lpstr>
      <vt:lpstr>Mj_Farsi Simple Normal</vt:lpstr>
      <vt:lpstr>Trebuchet MS</vt:lpstr>
      <vt:lpstr>Berlin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Orzhans Rayaneh</dc:creator>
  <cp:lastModifiedBy>Orzhans Rayaneh</cp:lastModifiedBy>
  <cp:revision>3</cp:revision>
  <dcterms:created xsi:type="dcterms:W3CDTF">2020-10-02T11:52:42Z</dcterms:created>
  <dcterms:modified xsi:type="dcterms:W3CDTF">2022-02-04T16:02:48Z</dcterms:modified>
</cp:coreProperties>
</file>